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2" r:id="rId1"/>
  </p:sldMasterIdLst>
  <p:sldIdLst>
    <p:sldId id="258" r:id="rId2"/>
    <p:sldId id="256" r:id="rId3"/>
    <p:sldId id="259" r:id="rId4"/>
    <p:sldId id="257" r:id="rId5"/>
    <p:sldId id="261"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Προεπιλεγμένη ενότητα" id="{F6BD562A-E892-4DDA-BD38-D53D0624A646}">
          <p14:sldIdLst>
            <p14:sldId id="258"/>
            <p14:sldId id="256"/>
            <p14:sldId id="259"/>
            <p14:sldId id="257"/>
            <p14:sldId id="261"/>
            <p14:sldId id="26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12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648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5/11/2015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5646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5/11/2015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98288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smtClean="0"/>
              <a:pPr/>
              <a:t>5/11/2015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305285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smtClean="0"/>
              <a:pPr/>
              <a:t>5/11/2015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671707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smtClean="0"/>
              <a:pPr/>
              <a:t>5/11/2015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37173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96164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833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5/11/2015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120110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5/11/2015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52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5/11/2015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1413374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9711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475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3310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smtClean="0"/>
              <a:pPr/>
              <a:t>5/11/2015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8123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smtClean="0"/>
              <a:pPr/>
              <a:t>5/11/2015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2154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5/11/2015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8372257"/>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1287887"/>
          </a:xfrm>
        </p:spPr>
        <p:txBody>
          <a:bodyPr/>
          <a:lstStyle/>
          <a:p>
            <a:pPr algn="ctr"/>
            <a:r>
              <a:rPr lang="en-US" sz="7200" b="1" dirty="0" smtClean="0"/>
              <a:t>YouTube</a:t>
            </a:r>
            <a:endParaRPr lang="el-GR" sz="7200" b="1" dirty="0"/>
          </a:p>
        </p:txBody>
      </p:sp>
      <p:pic>
        <p:nvPicPr>
          <p:cNvPr id="6" name="Θέση περιεχομένου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6794" y="1454239"/>
            <a:ext cx="11758411" cy="4421325"/>
          </a:xfrm>
        </p:spPr>
      </p:pic>
    </p:spTree>
    <p:extLst>
      <p:ext uri="{BB962C8B-B14F-4D97-AF65-F5344CB8AC3E}">
        <p14:creationId xmlns:p14="http://schemas.microsoft.com/office/powerpoint/2010/main" val="165901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1751527" y="1471448"/>
            <a:ext cx="10440473" cy="5386552"/>
          </a:xfrm>
        </p:spPr>
        <p:txBody>
          <a:bodyPr>
            <a:noAutofit/>
          </a:bodyPr>
          <a:lstStyle/>
          <a:p>
            <a:pPr marL="342900" indent="-342900">
              <a:buFont typeface="Wingdings" panose="05000000000000000000" pitchFamily="2" charset="2"/>
              <a:buChar char="§"/>
            </a:pPr>
            <a:r>
              <a:rPr lang="el-GR" sz="2400" dirty="0">
                <a:solidFill>
                  <a:schemeClr val="tx1"/>
                </a:solidFill>
              </a:rPr>
              <a:t>Το </a:t>
            </a:r>
            <a:r>
              <a:rPr lang="el-GR" sz="2400" dirty="0" err="1">
                <a:solidFill>
                  <a:schemeClr val="tx1"/>
                </a:solidFill>
              </a:rPr>
              <a:t>YouTube</a:t>
            </a:r>
            <a:r>
              <a:rPr lang="el-GR" sz="2400" dirty="0">
                <a:solidFill>
                  <a:schemeClr val="tx1"/>
                </a:solidFill>
              </a:rPr>
              <a:t> ιδρύθηκε από τους Τσαντ </a:t>
            </a:r>
            <a:r>
              <a:rPr lang="el-GR" sz="2400" dirty="0" err="1">
                <a:solidFill>
                  <a:schemeClr val="tx1"/>
                </a:solidFill>
              </a:rPr>
              <a:t>Χάρλεϊ</a:t>
            </a:r>
            <a:r>
              <a:rPr lang="el-GR" sz="2400" dirty="0">
                <a:solidFill>
                  <a:schemeClr val="tx1"/>
                </a:solidFill>
              </a:rPr>
              <a:t>, </a:t>
            </a:r>
            <a:r>
              <a:rPr lang="el-GR" sz="2400" dirty="0" err="1">
                <a:solidFill>
                  <a:schemeClr val="tx1"/>
                </a:solidFill>
              </a:rPr>
              <a:t>Στηβ</a:t>
            </a:r>
            <a:r>
              <a:rPr lang="el-GR" sz="2400" dirty="0">
                <a:solidFill>
                  <a:schemeClr val="tx1"/>
                </a:solidFill>
              </a:rPr>
              <a:t> Τσεν και τον </a:t>
            </a:r>
            <a:r>
              <a:rPr lang="el-GR" sz="2400" dirty="0" err="1">
                <a:solidFill>
                  <a:schemeClr val="tx1"/>
                </a:solidFill>
              </a:rPr>
              <a:t>Τζουντ</a:t>
            </a:r>
            <a:r>
              <a:rPr lang="el-GR" sz="2400" dirty="0">
                <a:solidFill>
                  <a:schemeClr val="tx1"/>
                </a:solidFill>
              </a:rPr>
              <a:t> </a:t>
            </a:r>
            <a:r>
              <a:rPr lang="el-GR" sz="2400" dirty="0" err="1">
                <a:solidFill>
                  <a:schemeClr val="tx1"/>
                </a:solidFill>
              </a:rPr>
              <a:t>Καρίμ</a:t>
            </a:r>
            <a:r>
              <a:rPr lang="el-GR" sz="2400" dirty="0">
                <a:solidFill>
                  <a:schemeClr val="tx1"/>
                </a:solidFill>
              </a:rPr>
              <a:t>, οι οποίοι ήταν όλοι πρώην υπάλληλοι της </a:t>
            </a:r>
            <a:r>
              <a:rPr lang="el-GR" sz="2400" dirty="0" err="1">
                <a:solidFill>
                  <a:schemeClr val="tx1"/>
                </a:solidFill>
              </a:rPr>
              <a:t>PayPal</a:t>
            </a:r>
            <a:r>
              <a:rPr lang="el-GR" sz="2400" dirty="0">
                <a:solidFill>
                  <a:schemeClr val="tx1"/>
                </a:solidFill>
              </a:rPr>
              <a:t>. Ο </a:t>
            </a:r>
            <a:r>
              <a:rPr lang="el-GR" sz="2400" dirty="0" err="1">
                <a:solidFill>
                  <a:schemeClr val="tx1"/>
                </a:solidFill>
              </a:rPr>
              <a:t>Χάρλεϊ</a:t>
            </a:r>
            <a:r>
              <a:rPr lang="el-GR" sz="2400" dirty="0">
                <a:solidFill>
                  <a:schemeClr val="tx1"/>
                </a:solidFill>
              </a:rPr>
              <a:t> σπούδασε σχεδιασμό, και ο Τσεν με τον </a:t>
            </a:r>
            <a:r>
              <a:rPr lang="el-GR" sz="2400" dirty="0" err="1">
                <a:solidFill>
                  <a:schemeClr val="tx1"/>
                </a:solidFill>
              </a:rPr>
              <a:t>Καρίμ</a:t>
            </a:r>
            <a:r>
              <a:rPr lang="el-GR" sz="2400" dirty="0">
                <a:solidFill>
                  <a:schemeClr val="tx1"/>
                </a:solidFill>
              </a:rPr>
              <a:t> σπούδασαν πληροφορική μαζί στο Πανεπιστήμιο του </a:t>
            </a:r>
            <a:r>
              <a:rPr lang="el-GR" sz="2400" dirty="0" err="1">
                <a:solidFill>
                  <a:schemeClr val="tx1"/>
                </a:solidFill>
              </a:rPr>
              <a:t>Ιλλινόης</a:t>
            </a:r>
            <a:r>
              <a:rPr lang="el-GR" sz="2400" dirty="0">
                <a:solidFill>
                  <a:schemeClr val="tx1"/>
                </a:solidFill>
              </a:rPr>
              <a:t>.</a:t>
            </a:r>
            <a:r>
              <a:rPr lang="en-US" sz="2400" dirty="0">
                <a:solidFill>
                  <a:schemeClr val="tx1"/>
                </a:solidFill>
              </a:rPr>
              <a:t> </a:t>
            </a:r>
            <a:r>
              <a:rPr lang="en-US" sz="2400" dirty="0" smtClean="0">
                <a:solidFill>
                  <a:schemeClr val="tx1"/>
                </a:solidFill>
              </a:rPr>
              <a:t>To</a:t>
            </a:r>
            <a:r>
              <a:rPr lang="el-GR" sz="2400" dirty="0" smtClean="0">
                <a:solidFill>
                  <a:schemeClr val="tx1"/>
                </a:solidFill>
              </a:rPr>
              <a:t> </a:t>
            </a:r>
            <a:r>
              <a:rPr lang="en-US" sz="2400" dirty="0" smtClean="0">
                <a:solidFill>
                  <a:schemeClr val="tx1"/>
                </a:solidFill>
              </a:rPr>
              <a:t>YouTube </a:t>
            </a:r>
            <a:r>
              <a:rPr lang="el-GR" sz="2400" dirty="0">
                <a:solidFill>
                  <a:schemeClr val="tx1"/>
                </a:solidFill>
              </a:rPr>
              <a:t>δ</a:t>
            </a:r>
            <a:r>
              <a:rPr lang="el-GR" sz="2400" dirty="0" smtClean="0">
                <a:solidFill>
                  <a:schemeClr val="tx1"/>
                </a:solidFill>
              </a:rPr>
              <a:t>ημιουργήθηκε </a:t>
            </a:r>
            <a:r>
              <a:rPr lang="el-GR" sz="2400" dirty="0">
                <a:solidFill>
                  <a:schemeClr val="tx1"/>
                </a:solidFill>
              </a:rPr>
              <a:t>το Φεβρουάριο του </a:t>
            </a:r>
            <a:r>
              <a:rPr lang="el-GR" sz="2400" dirty="0" smtClean="0">
                <a:solidFill>
                  <a:schemeClr val="tx1"/>
                </a:solidFill>
              </a:rPr>
              <a:t>2005</a:t>
            </a:r>
            <a:r>
              <a:rPr lang="en-US" sz="2400" dirty="0">
                <a:solidFill>
                  <a:schemeClr val="tx1"/>
                </a:solidFill>
              </a:rPr>
              <a:t> </a:t>
            </a:r>
            <a:r>
              <a:rPr lang="el-GR" sz="2400" dirty="0" smtClean="0">
                <a:solidFill>
                  <a:schemeClr val="tx1"/>
                </a:solidFill>
              </a:rPr>
              <a:t>και τον</a:t>
            </a:r>
            <a:r>
              <a:rPr lang="el-GR" sz="2400" dirty="0" smtClean="0">
                <a:solidFill>
                  <a:schemeClr val="tx1"/>
                </a:solidFill>
              </a:rPr>
              <a:t> </a:t>
            </a:r>
            <a:r>
              <a:rPr lang="el-GR" sz="2400" dirty="0">
                <a:solidFill>
                  <a:schemeClr val="tx1"/>
                </a:solidFill>
              </a:rPr>
              <a:t>Οκτώβριο του 2006, η εταιρεία αγοράστηκε από την </a:t>
            </a:r>
            <a:r>
              <a:rPr lang="el-GR" sz="2400" dirty="0" err="1">
                <a:solidFill>
                  <a:schemeClr val="tx1"/>
                </a:solidFill>
              </a:rPr>
              <a:t>Google</a:t>
            </a:r>
            <a:r>
              <a:rPr lang="el-GR" sz="2400" dirty="0">
                <a:solidFill>
                  <a:schemeClr val="tx1"/>
                </a:solidFill>
              </a:rPr>
              <a:t> με ανταλλαγή μετοχών αξίας </a:t>
            </a:r>
            <a:r>
              <a:rPr lang="el-GR" sz="2400" dirty="0" smtClean="0">
                <a:solidFill>
                  <a:schemeClr val="tx1"/>
                </a:solidFill>
              </a:rPr>
              <a:t>1,6 </a:t>
            </a:r>
            <a:r>
              <a:rPr lang="el-GR" sz="2400" dirty="0">
                <a:solidFill>
                  <a:schemeClr val="tx1"/>
                </a:solidFill>
              </a:rPr>
              <a:t>δισεκατομμυρίων </a:t>
            </a:r>
            <a:r>
              <a:rPr lang="el-GR" sz="2400" dirty="0" smtClean="0">
                <a:solidFill>
                  <a:schemeClr val="tx1"/>
                </a:solidFill>
              </a:rPr>
              <a:t>δολαρίων </a:t>
            </a:r>
            <a:r>
              <a:rPr lang="el-GR" sz="2400" dirty="0">
                <a:solidFill>
                  <a:schemeClr val="tx1"/>
                </a:solidFill>
              </a:rPr>
              <a:t>και σήμερα λειτουργεί ως θυγατρική της </a:t>
            </a:r>
            <a:r>
              <a:rPr lang="el-GR" sz="2400" dirty="0" err="1">
                <a:solidFill>
                  <a:schemeClr val="tx1"/>
                </a:solidFill>
              </a:rPr>
              <a:t>Google</a:t>
            </a:r>
            <a:r>
              <a:rPr lang="el-GR" sz="2400" dirty="0">
                <a:solidFill>
                  <a:schemeClr val="tx1"/>
                </a:solidFill>
              </a:rPr>
              <a:t>. Η εταιρία εδρεύει στο Σαν </a:t>
            </a:r>
            <a:r>
              <a:rPr lang="el-GR" sz="2400" dirty="0" err="1">
                <a:solidFill>
                  <a:schemeClr val="tx1"/>
                </a:solidFill>
              </a:rPr>
              <a:t>Μπρούνο</a:t>
            </a:r>
            <a:r>
              <a:rPr lang="el-GR" sz="2400" dirty="0">
                <a:solidFill>
                  <a:schemeClr val="tx1"/>
                </a:solidFill>
              </a:rPr>
              <a:t> της Καλιφόρνια, και χρησιμοποιεί την τεχνολογία </a:t>
            </a:r>
            <a:r>
              <a:rPr lang="el-GR" sz="2400" dirty="0" err="1">
                <a:solidFill>
                  <a:schemeClr val="tx1"/>
                </a:solidFill>
              </a:rPr>
              <a:t>Adobe</a:t>
            </a:r>
            <a:r>
              <a:rPr lang="el-GR" sz="2400" dirty="0">
                <a:solidFill>
                  <a:schemeClr val="tx1"/>
                </a:solidFill>
              </a:rPr>
              <a:t> Flash </a:t>
            </a:r>
            <a:r>
              <a:rPr lang="el-GR" sz="2400" dirty="0" err="1">
                <a:solidFill>
                  <a:schemeClr val="tx1"/>
                </a:solidFill>
              </a:rPr>
              <a:t>Video</a:t>
            </a:r>
            <a:r>
              <a:rPr lang="el-GR" sz="2400" dirty="0">
                <a:solidFill>
                  <a:schemeClr val="tx1"/>
                </a:solidFill>
              </a:rPr>
              <a:t> για να </a:t>
            </a:r>
            <a:r>
              <a:rPr lang="el-GR" sz="2400" dirty="0" err="1" smtClean="0">
                <a:solidFill>
                  <a:schemeClr val="tx1"/>
                </a:solidFill>
              </a:rPr>
              <a:t>εμφανισεί</a:t>
            </a:r>
            <a:r>
              <a:rPr lang="el-GR" sz="2400" dirty="0" smtClean="0">
                <a:solidFill>
                  <a:schemeClr val="tx1"/>
                </a:solidFill>
              </a:rPr>
              <a:t> </a:t>
            </a:r>
            <a:r>
              <a:rPr lang="el-GR" sz="2400" dirty="0">
                <a:solidFill>
                  <a:schemeClr val="tx1"/>
                </a:solidFill>
              </a:rPr>
              <a:t>μια μεγάλη ποικιλία από το περιεχόμενο φτιαγμένο από χρήστες, συμπεριλαμβανομένων των κλιπ ταινιών, κλιπ τηλεόρασης, βίντεο και μουσικής, καθώς και ερασιτεχνικό περιεχόμενο, όπως το </a:t>
            </a:r>
            <a:r>
              <a:rPr lang="el-GR" sz="2400" dirty="0" err="1">
                <a:solidFill>
                  <a:schemeClr val="tx1"/>
                </a:solidFill>
              </a:rPr>
              <a:t>video</a:t>
            </a:r>
            <a:r>
              <a:rPr lang="el-GR" sz="2400" dirty="0">
                <a:solidFill>
                  <a:schemeClr val="tx1"/>
                </a:solidFill>
              </a:rPr>
              <a:t> </a:t>
            </a:r>
            <a:r>
              <a:rPr lang="el-GR" sz="2400" dirty="0" err="1">
                <a:solidFill>
                  <a:schemeClr val="tx1"/>
                </a:solidFill>
              </a:rPr>
              <a:t>blogging</a:t>
            </a:r>
            <a:r>
              <a:rPr lang="el-GR" sz="2400" dirty="0">
                <a:solidFill>
                  <a:schemeClr val="tx1"/>
                </a:solidFill>
              </a:rPr>
              <a:t> και σύντομα πρωτότυπα βίντεο. </a:t>
            </a:r>
            <a:r>
              <a:rPr lang="en-US" sz="2400" dirty="0">
                <a:solidFill>
                  <a:schemeClr val="tx1"/>
                </a:solidFill>
              </a:rPr>
              <a:t> </a:t>
            </a:r>
            <a:r>
              <a:rPr lang="el-GR" sz="2400" dirty="0">
                <a:solidFill>
                  <a:schemeClr val="tx1"/>
                </a:solidFill>
              </a:rPr>
              <a:t/>
            </a:r>
            <a:br>
              <a:rPr lang="el-GR" sz="2400" dirty="0">
                <a:solidFill>
                  <a:schemeClr val="tx1"/>
                </a:solidFill>
              </a:rPr>
            </a:br>
            <a:endParaRPr lang="el-GR" sz="2400" dirty="0"/>
          </a:p>
        </p:txBody>
      </p:sp>
      <p:sp>
        <p:nvSpPr>
          <p:cNvPr id="3" name="Υπότιτλος 2"/>
          <p:cNvSpPr>
            <a:spLocks noGrp="1"/>
          </p:cNvSpPr>
          <p:nvPr>
            <p:ph type="subTitle" idx="4294967295"/>
          </p:nvPr>
        </p:nvSpPr>
        <p:spPr>
          <a:xfrm>
            <a:off x="1751527" y="0"/>
            <a:ext cx="10440473" cy="1254125"/>
          </a:xfrm>
        </p:spPr>
        <p:txBody>
          <a:bodyPr>
            <a:noAutofit/>
          </a:bodyPr>
          <a:lstStyle/>
          <a:p>
            <a:r>
              <a:rPr lang="el-GR" sz="2400" dirty="0" err="1">
                <a:solidFill>
                  <a:schemeClr val="tx1"/>
                </a:solidFill>
              </a:rPr>
              <a:t>To</a:t>
            </a:r>
            <a:r>
              <a:rPr lang="el-GR" sz="2400" dirty="0">
                <a:solidFill>
                  <a:schemeClr val="tx1"/>
                </a:solidFill>
              </a:rPr>
              <a:t> </a:t>
            </a:r>
            <a:r>
              <a:rPr lang="el-GR" sz="2400" b="1" dirty="0" err="1">
                <a:solidFill>
                  <a:schemeClr val="tx1"/>
                </a:solidFill>
              </a:rPr>
              <a:t>YouTube</a:t>
            </a:r>
            <a:r>
              <a:rPr lang="el-GR" sz="2400" dirty="0">
                <a:solidFill>
                  <a:schemeClr val="tx1"/>
                </a:solidFill>
              </a:rPr>
              <a:t> </a:t>
            </a:r>
            <a:r>
              <a:rPr lang="el-GR" sz="2400" dirty="0" smtClean="0">
                <a:solidFill>
                  <a:schemeClr val="tx1"/>
                </a:solidFill>
              </a:rPr>
              <a:t>(</a:t>
            </a:r>
            <a:r>
              <a:rPr lang="en-US" sz="2400" dirty="0" smtClean="0">
                <a:solidFill>
                  <a:schemeClr val="tx1"/>
                </a:solidFill>
              </a:rPr>
              <a:t>youtube.com) </a:t>
            </a:r>
            <a:r>
              <a:rPr lang="el-GR" sz="2400" dirty="0" smtClean="0">
                <a:solidFill>
                  <a:schemeClr val="tx1"/>
                </a:solidFill>
              </a:rPr>
              <a:t>είναι </a:t>
            </a:r>
            <a:r>
              <a:rPr lang="el-GR" sz="2400" dirty="0">
                <a:solidFill>
                  <a:schemeClr val="tx1"/>
                </a:solidFill>
              </a:rPr>
              <a:t>ένας δημοφιλής διαδικτυακός τόπος, ο οποίος επιτρέπει αποθήκευση, αναζήτηση και αναπαραγωγή ψηφιακών ταινιών</a:t>
            </a:r>
            <a:r>
              <a:rPr lang="el-GR" sz="2400" dirty="0" smtClean="0">
                <a:solidFill>
                  <a:schemeClr val="tx1"/>
                </a:solidFill>
              </a:rPr>
              <a:t>.</a:t>
            </a:r>
            <a:r>
              <a:rPr lang="en-US" sz="2400" dirty="0" smtClean="0">
                <a:solidFill>
                  <a:schemeClr val="tx1"/>
                </a:solidFill>
              </a:rPr>
              <a:t> </a:t>
            </a:r>
          </a:p>
        </p:txBody>
      </p:sp>
    </p:spTree>
    <p:extLst>
      <p:ext uri="{BB962C8B-B14F-4D97-AF65-F5344CB8AC3E}">
        <p14:creationId xmlns:p14="http://schemas.microsoft.com/office/powerpoint/2010/main" val="2614698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09859" y="1"/>
            <a:ext cx="10582141" cy="1120462"/>
          </a:xfrm>
        </p:spPr>
        <p:txBody>
          <a:bodyPr>
            <a:normAutofit/>
          </a:bodyPr>
          <a:lstStyle/>
          <a:p>
            <a:r>
              <a:rPr lang="el-GR" sz="4000" dirty="0" smtClean="0"/>
              <a:t>Η επιτυχία του </a:t>
            </a:r>
            <a:r>
              <a:rPr lang="en-US" sz="4000" dirty="0" smtClean="0"/>
              <a:t>YouTube</a:t>
            </a:r>
            <a:endParaRPr lang="el-GR" sz="4000" dirty="0"/>
          </a:p>
        </p:txBody>
      </p:sp>
      <p:sp>
        <p:nvSpPr>
          <p:cNvPr id="3" name="Θέση περιεχομένου 2"/>
          <p:cNvSpPr>
            <a:spLocks noGrp="1"/>
          </p:cNvSpPr>
          <p:nvPr>
            <p:ph idx="1"/>
          </p:nvPr>
        </p:nvSpPr>
        <p:spPr>
          <a:xfrm>
            <a:off x="1609859" y="965915"/>
            <a:ext cx="10582141" cy="5892085"/>
          </a:xfrm>
        </p:spPr>
        <p:txBody>
          <a:bodyPr>
            <a:noAutofit/>
          </a:bodyPr>
          <a:lstStyle/>
          <a:p>
            <a:r>
              <a:rPr lang="el-GR" sz="2400" dirty="0" smtClean="0">
                <a:solidFill>
                  <a:schemeClr val="tx1"/>
                </a:solidFill>
              </a:rPr>
              <a:t>Το </a:t>
            </a:r>
            <a:r>
              <a:rPr lang="en-US" sz="2400" dirty="0" smtClean="0">
                <a:solidFill>
                  <a:schemeClr val="tx1"/>
                </a:solidFill>
              </a:rPr>
              <a:t>YouTube </a:t>
            </a:r>
            <a:r>
              <a:rPr lang="el-GR" sz="2400" dirty="0" smtClean="0">
                <a:solidFill>
                  <a:schemeClr val="tx1"/>
                </a:solidFill>
              </a:rPr>
              <a:t>έχει γνωρίσει τεράστια επιτυχία και αυτό οφείλεται στ’ ότι από την ιστοσελίδα κάποιος μπορεί να ακούσει μουσική, να δει κάποια μικρά ντοκιμαντέρ να παρακολουθήσει αστεία βίντεο από τους </a:t>
            </a:r>
            <a:r>
              <a:rPr lang="en-US" sz="2400" dirty="0" smtClean="0">
                <a:solidFill>
                  <a:schemeClr val="tx1"/>
                </a:solidFill>
              </a:rPr>
              <a:t>YouTubers </a:t>
            </a:r>
            <a:r>
              <a:rPr lang="el-GR" sz="2400" dirty="0" smtClean="0">
                <a:solidFill>
                  <a:schemeClr val="tx1"/>
                </a:solidFill>
              </a:rPr>
              <a:t>(οι οποίοι είναι αυτοί που </a:t>
            </a:r>
            <a:r>
              <a:rPr lang="el-GR" sz="2400" dirty="0" smtClean="0">
                <a:solidFill>
                  <a:schemeClr val="tx1"/>
                </a:solidFill>
              </a:rPr>
              <a:t>κάνουν </a:t>
            </a:r>
            <a:r>
              <a:rPr lang="el-GR" sz="2400" dirty="0" err="1" smtClean="0">
                <a:solidFill>
                  <a:schemeClr val="tx1"/>
                </a:solidFill>
              </a:rPr>
              <a:t>βιντεο</a:t>
            </a:r>
            <a:r>
              <a:rPr lang="el-GR" sz="2400" dirty="0" smtClean="0">
                <a:solidFill>
                  <a:schemeClr val="tx1"/>
                </a:solidFill>
              </a:rPr>
              <a:t> συνήθως κωμικά με σκοπό να </a:t>
            </a:r>
            <a:r>
              <a:rPr lang="el-GR" sz="2400" dirty="0" smtClean="0">
                <a:solidFill>
                  <a:schemeClr val="tx1"/>
                </a:solidFill>
              </a:rPr>
              <a:t>βγάλουν</a:t>
            </a:r>
            <a:r>
              <a:rPr lang="el-GR" sz="2400" dirty="0" smtClean="0">
                <a:solidFill>
                  <a:schemeClr val="tx1"/>
                </a:solidFill>
              </a:rPr>
              <a:t> χρήματα από το </a:t>
            </a:r>
            <a:r>
              <a:rPr lang="en-US" sz="2400" dirty="0" smtClean="0">
                <a:solidFill>
                  <a:schemeClr val="tx1"/>
                </a:solidFill>
              </a:rPr>
              <a:t>YouTube) </a:t>
            </a:r>
            <a:r>
              <a:rPr lang="el-GR" sz="2400" dirty="0" smtClean="0">
                <a:solidFill>
                  <a:schemeClr val="tx1"/>
                </a:solidFill>
              </a:rPr>
              <a:t>καθώς ακόμα και να δημιουργήσει ένα δικό του κανάλι και να ανεβάζει δικά του βίντεο. Επίσης η πρόσβαση στην ιστοσελίδα γίνεται ακόμα πιο εύκολη μέσα από την εφαρμογή του </a:t>
            </a:r>
            <a:r>
              <a:rPr lang="en-US" sz="2400" dirty="0" smtClean="0">
                <a:solidFill>
                  <a:schemeClr val="tx1"/>
                </a:solidFill>
              </a:rPr>
              <a:t>YouTube </a:t>
            </a:r>
            <a:r>
              <a:rPr lang="el-GR" sz="2400" dirty="0" smtClean="0">
                <a:solidFill>
                  <a:schemeClr val="tx1"/>
                </a:solidFill>
              </a:rPr>
              <a:t>για </a:t>
            </a:r>
            <a:r>
              <a:rPr lang="en-US" sz="2400" dirty="0" smtClean="0">
                <a:solidFill>
                  <a:schemeClr val="tx1"/>
                </a:solidFill>
              </a:rPr>
              <a:t>iPhones </a:t>
            </a:r>
            <a:r>
              <a:rPr lang="el-GR" sz="2400" dirty="0" smtClean="0">
                <a:solidFill>
                  <a:schemeClr val="tx1"/>
                </a:solidFill>
              </a:rPr>
              <a:t>και </a:t>
            </a:r>
            <a:r>
              <a:rPr lang="en-US" sz="2400" dirty="0" smtClean="0">
                <a:solidFill>
                  <a:schemeClr val="tx1"/>
                </a:solidFill>
              </a:rPr>
              <a:t>Android Smartphones </a:t>
            </a:r>
            <a:r>
              <a:rPr lang="el-GR" sz="2400" dirty="0" smtClean="0">
                <a:solidFill>
                  <a:schemeClr val="tx1"/>
                </a:solidFill>
              </a:rPr>
              <a:t>κάτι που είναι πολύ σημαντικό γιατί σήμερα υπάρχουν χρήστες που χρησιμοποιούν το κινητό τους τηλέφωνο πιο πολύ από τον υπολογιστή τους. </a:t>
            </a:r>
            <a:r>
              <a:rPr lang="en-US" sz="2400" dirty="0">
                <a:solidFill>
                  <a:schemeClr val="tx1"/>
                </a:solidFill>
              </a:rPr>
              <a:t>To YouTube </a:t>
            </a:r>
            <a:r>
              <a:rPr lang="el-GR" sz="2400" dirty="0">
                <a:solidFill>
                  <a:schemeClr val="tx1"/>
                </a:solidFill>
              </a:rPr>
              <a:t>αυτήν την στιγμή είναι η 3</a:t>
            </a:r>
            <a:r>
              <a:rPr lang="el-GR" sz="2400" baseline="30000" dirty="0">
                <a:solidFill>
                  <a:schemeClr val="tx1"/>
                </a:solidFill>
              </a:rPr>
              <a:t>η</a:t>
            </a:r>
            <a:r>
              <a:rPr lang="el-GR" sz="2400" dirty="0">
                <a:solidFill>
                  <a:schemeClr val="tx1"/>
                </a:solidFill>
              </a:rPr>
              <a:t> πιο διάσημη ιστοσελίδα στον κόσμο μετά το </a:t>
            </a:r>
            <a:r>
              <a:rPr lang="en-US" sz="2400" dirty="0">
                <a:solidFill>
                  <a:schemeClr val="tx1"/>
                </a:solidFill>
              </a:rPr>
              <a:t>Google </a:t>
            </a:r>
            <a:r>
              <a:rPr lang="el-GR" sz="2400" dirty="0">
                <a:solidFill>
                  <a:schemeClr val="tx1"/>
                </a:solidFill>
              </a:rPr>
              <a:t>και το </a:t>
            </a:r>
            <a:r>
              <a:rPr lang="en-US" sz="2400" dirty="0">
                <a:solidFill>
                  <a:schemeClr val="tx1"/>
                </a:solidFill>
              </a:rPr>
              <a:t>Facebook</a:t>
            </a:r>
            <a:r>
              <a:rPr lang="en-US" sz="2400" dirty="0" smtClean="0">
                <a:solidFill>
                  <a:schemeClr val="tx1"/>
                </a:solidFill>
              </a:rPr>
              <a:t>.</a:t>
            </a:r>
            <a:endParaRPr lang="el-GR" sz="2400" dirty="0">
              <a:solidFill>
                <a:schemeClr val="tx1"/>
              </a:solidFill>
            </a:endParaRPr>
          </a:p>
        </p:txBody>
      </p:sp>
    </p:spTree>
    <p:extLst>
      <p:ext uri="{BB962C8B-B14F-4D97-AF65-F5344CB8AC3E}">
        <p14:creationId xmlns:p14="http://schemas.microsoft.com/office/powerpoint/2010/main" val="2732510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39887" y="0"/>
            <a:ext cx="8911687" cy="1280890"/>
          </a:xfrm>
        </p:spPr>
        <p:txBody>
          <a:bodyPr>
            <a:normAutofit/>
          </a:bodyPr>
          <a:lstStyle/>
          <a:p>
            <a:r>
              <a:rPr lang="el-GR" sz="4000" dirty="0" smtClean="0"/>
              <a:t>Χρήματα και </a:t>
            </a:r>
            <a:r>
              <a:rPr lang="en-US" sz="4000" dirty="0" err="1" smtClean="0"/>
              <a:t>Youtube</a:t>
            </a:r>
            <a:endParaRPr lang="el-GR" sz="4000" dirty="0"/>
          </a:p>
        </p:txBody>
      </p:sp>
      <p:sp>
        <p:nvSpPr>
          <p:cNvPr id="3" name="Θέση περιεχομένου 2"/>
          <p:cNvSpPr>
            <a:spLocks noGrp="1"/>
          </p:cNvSpPr>
          <p:nvPr>
            <p:ph sz="half" idx="1"/>
          </p:nvPr>
        </p:nvSpPr>
        <p:spPr>
          <a:xfrm>
            <a:off x="1556194" y="961621"/>
            <a:ext cx="10762468" cy="1446727"/>
          </a:xfrm>
        </p:spPr>
        <p:txBody>
          <a:bodyPr>
            <a:normAutofit/>
          </a:bodyPr>
          <a:lstStyle/>
          <a:p>
            <a:r>
              <a:rPr lang="el-GR" sz="2400" dirty="0" smtClean="0">
                <a:solidFill>
                  <a:schemeClr val="tx1"/>
                </a:solidFill>
              </a:rPr>
              <a:t>Εκτός από την αναπαραγωγή βίντεο στο </a:t>
            </a:r>
            <a:r>
              <a:rPr lang="en-US" sz="2400" dirty="0" smtClean="0">
                <a:solidFill>
                  <a:schemeClr val="tx1"/>
                </a:solidFill>
              </a:rPr>
              <a:t>YouTube, </a:t>
            </a:r>
            <a:r>
              <a:rPr lang="el-GR" sz="2400" dirty="0" smtClean="0">
                <a:solidFill>
                  <a:schemeClr val="tx1"/>
                </a:solidFill>
              </a:rPr>
              <a:t>οι χρήστες που έχουν δικά τους κανάλια μπορούν να το χρησιμοποιήσουν και ως επάγγελμα. </a:t>
            </a:r>
          </a:p>
        </p:txBody>
      </p:sp>
      <p:sp>
        <p:nvSpPr>
          <p:cNvPr id="4" name="Θέση περιεχομένου 3"/>
          <p:cNvSpPr>
            <a:spLocks noGrp="1"/>
          </p:cNvSpPr>
          <p:nvPr>
            <p:ph sz="half" idx="2"/>
          </p:nvPr>
        </p:nvSpPr>
        <p:spPr>
          <a:xfrm>
            <a:off x="1556194" y="2408348"/>
            <a:ext cx="10509141" cy="4449651"/>
          </a:xfrm>
        </p:spPr>
        <p:txBody>
          <a:bodyPr>
            <a:normAutofit/>
          </a:bodyPr>
          <a:lstStyle/>
          <a:p>
            <a:r>
              <a:rPr lang="el-GR" sz="2400" dirty="0">
                <a:solidFill>
                  <a:schemeClr val="tx1"/>
                </a:solidFill>
              </a:rPr>
              <a:t>Αφού ο χρήστης έχει ενεργοποιήσει τον λογαριασμό του και την δυνατότητα προβολής διαφημίσεων στα βίντεο που έχει ανεβάσει ο ίδιος με την βοήθεια του </a:t>
            </a:r>
            <a:r>
              <a:rPr lang="en-US" sz="2400" dirty="0">
                <a:solidFill>
                  <a:schemeClr val="tx1"/>
                </a:solidFill>
              </a:rPr>
              <a:t>Google AdSense </a:t>
            </a:r>
            <a:r>
              <a:rPr lang="el-GR" sz="2400" dirty="0">
                <a:solidFill>
                  <a:schemeClr val="tx1"/>
                </a:solidFill>
              </a:rPr>
              <a:t>τότε ο ίδιος θα έχει κάποια κέρδη μέσα από τις διαφημίσεις που θα προβάλλονται πριν την αναπαραγωγή των βίντεο στο κανάλι.</a:t>
            </a:r>
            <a:r>
              <a:rPr lang="en-US" sz="2400" dirty="0">
                <a:solidFill>
                  <a:schemeClr val="tx1"/>
                </a:solidFill>
              </a:rPr>
              <a:t> </a:t>
            </a:r>
            <a:r>
              <a:rPr lang="el-GR" sz="2400" dirty="0">
                <a:solidFill>
                  <a:schemeClr val="tx1"/>
                </a:solidFill>
              </a:rPr>
              <a:t>Μπορεί το χρηματικό ποσό που θα λαμβάνει ανά προβολή διαφήμισης να μην είναι και τόσο μεγάλο αλλά δεδομένο του</a:t>
            </a:r>
            <a:r>
              <a:rPr lang="en-US" sz="2400" dirty="0">
                <a:solidFill>
                  <a:schemeClr val="tx1"/>
                </a:solidFill>
              </a:rPr>
              <a:t> </a:t>
            </a:r>
            <a:r>
              <a:rPr lang="el-GR" sz="2400" dirty="0">
                <a:solidFill>
                  <a:schemeClr val="tx1"/>
                </a:solidFill>
              </a:rPr>
              <a:t>ότι η ιστοσελίδα έχει παραπάνω από 1 δισεκατομμύριο χρήστες και είναι διαθέσιμη σε 75 χώρες μπορούμε ευκολά να καταλάβουμε ότι εάν κάποιος έχει κάνει καλή δουλειά σε ένα βίντεο του τότε μπορεί να βγάλει ένα αρκετά μεγάλο ποσό από αυτό.  </a:t>
            </a:r>
          </a:p>
          <a:p>
            <a:endParaRPr lang="el-GR" sz="2400" dirty="0"/>
          </a:p>
        </p:txBody>
      </p:sp>
    </p:spTree>
    <p:extLst>
      <p:ext uri="{BB962C8B-B14F-4D97-AF65-F5344CB8AC3E}">
        <p14:creationId xmlns:p14="http://schemas.microsoft.com/office/powerpoint/2010/main" val="972296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062989" y="2349001"/>
            <a:ext cx="8911687" cy="1280890"/>
          </a:xfrm>
        </p:spPr>
        <p:txBody>
          <a:bodyPr>
            <a:noAutofit/>
          </a:bodyPr>
          <a:lstStyle/>
          <a:p>
            <a:pPr algn="ctr"/>
            <a:r>
              <a:rPr lang="el-GR" sz="9600" dirty="0" smtClean="0"/>
              <a:t>ΤΕΛΟΣ! </a:t>
            </a:r>
            <a:endParaRPr lang="el-GR" sz="9600" dirty="0"/>
          </a:p>
        </p:txBody>
      </p:sp>
    </p:spTree>
    <p:extLst>
      <p:ext uri="{BB962C8B-B14F-4D97-AF65-F5344CB8AC3E}">
        <p14:creationId xmlns:p14="http://schemas.microsoft.com/office/powerpoint/2010/main" val="3340468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18410" y="1871019"/>
            <a:ext cx="8911687" cy="1280890"/>
          </a:xfrm>
        </p:spPr>
        <p:txBody>
          <a:bodyPr/>
          <a:lstStyle/>
          <a:p>
            <a:r>
              <a:rPr lang="el-GR" dirty="0" smtClean="0"/>
              <a:t>Ευχαριστούμε για την προσοχή σας! &lt;3</a:t>
            </a:r>
            <a:endParaRPr lang="el-GR" dirty="0"/>
          </a:p>
        </p:txBody>
      </p:sp>
      <p:sp>
        <p:nvSpPr>
          <p:cNvPr id="4" name="Θέση περιεχομένου 3"/>
          <p:cNvSpPr>
            <a:spLocks noGrp="1"/>
          </p:cNvSpPr>
          <p:nvPr>
            <p:ph idx="1"/>
          </p:nvPr>
        </p:nvSpPr>
        <p:spPr>
          <a:xfrm>
            <a:off x="1995055" y="3418608"/>
            <a:ext cx="9509557" cy="2492613"/>
          </a:xfrm>
        </p:spPr>
        <p:txBody>
          <a:bodyPr>
            <a:normAutofit/>
          </a:bodyPr>
          <a:lstStyle/>
          <a:p>
            <a:pPr lvl="1"/>
            <a:r>
              <a:rPr lang="el-GR" sz="5800" dirty="0" smtClean="0"/>
              <a:t>Α’3</a:t>
            </a:r>
            <a:endParaRPr lang="el-GR" sz="5800" dirty="0"/>
          </a:p>
        </p:txBody>
      </p:sp>
    </p:spTree>
    <p:extLst>
      <p:ext uri="{BB962C8B-B14F-4D97-AF65-F5344CB8AC3E}">
        <p14:creationId xmlns:p14="http://schemas.microsoft.com/office/powerpoint/2010/main" val="273291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mph" presetSubtype="0" fill="remove" grpId="0" nodeType="clickEffect">
                                  <p:stCondLst>
                                    <p:cond delay="0"/>
                                  </p:stCondLst>
                                  <p:childTnLst>
                                    <p:animClr clrSpc="rgb" dir="cw">
                                      <p:cBhvr override="childStyle">
                                        <p:cTn id="12" dur="250" autoRev="1" fill="remove"/>
                                        <p:tgtEl>
                                          <p:spTgt spid="4">
                                            <p:txEl>
                                              <p:pRg st="0" end="0"/>
                                            </p:txEl>
                                          </p:spTgt>
                                        </p:tgtEl>
                                        <p:attrNameLst>
                                          <p:attrName>style.color</p:attrName>
                                        </p:attrNameLst>
                                      </p:cBhvr>
                                      <p:to>
                                        <a:schemeClr val="bg1"/>
                                      </p:to>
                                    </p:animClr>
                                    <p:animClr clrSpc="rgb" dir="cw">
                                      <p:cBhvr>
                                        <p:cTn id="13" dur="250" autoRev="1" fill="remove"/>
                                        <p:tgtEl>
                                          <p:spTgt spid="4">
                                            <p:txEl>
                                              <p:pRg st="0" end="0"/>
                                            </p:txEl>
                                          </p:spTgt>
                                        </p:tgtEl>
                                        <p:attrNameLst>
                                          <p:attrName>fillcolor</p:attrName>
                                        </p:attrNameLst>
                                      </p:cBhvr>
                                      <p:to>
                                        <a:schemeClr val="bg1"/>
                                      </p:to>
                                    </p:animClr>
                                    <p:set>
                                      <p:cBhvr>
                                        <p:cTn id="14" dur="250" autoRev="1" fill="remove"/>
                                        <p:tgtEl>
                                          <p:spTgt spid="4">
                                            <p:txEl>
                                              <p:pRg st="0" end="0"/>
                                            </p:txEl>
                                          </p:spTgt>
                                        </p:tgtEl>
                                        <p:attrNameLst>
                                          <p:attrName>fill.type</p:attrName>
                                        </p:attrNameLst>
                                      </p:cBhvr>
                                      <p:to>
                                        <p:strVal val="solid"/>
                                      </p:to>
                                    </p:set>
                                    <p:set>
                                      <p:cBhvr>
                                        <p:cTn id="15" dur="250" autoRev="1" fill="remove"/>
                                        <p:tgtEl>
                                          <p:spTgt spid="4">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127</TotalTime>
  <Words>434</Words>
  <Application>Microsoft Office PowerPoint</Application>
  <PresentationFormat>Ευρεία οθόνη</PresentationFormat>
  <Paragraphs>11</Paragraphs>
  <Slides>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6</vt:i4>
      </vt:variant>
    </vt:vector>
  </HeadingPairs>
  <TitlesOfParts>
    <vt:vector size="11" baseType="lpstr">
      <vt:lpstr>Arial</vt:lpstr>
      <vt:lpstr>Century Gothic</vt:lpstr>
      <vt:lpstr>Wingdings</vt:lpstr>
      <vt:lpstr>Wingdings 3</vt:lpstr>
      <vt:lpstr>Wisp</vt:lpstr>
      <vt:lpstr>YouTube</vt:lpstr>
      <vt:lpstr>Το YouTube ιδρύθηκε από τους Τσαντ Χάρλεϊ, Στηβ Τσεν και τον Τζουντ Καρίμ, οι οποίοι ήταν όλοι πρώην υπάλληλοι της PayPal. Ο Χάρλεϊ σπούδασε σχεδιασμό, και ο Τσεν με τον Καρίμ σπούδασαν πληροφορική μαζί στο Πανεπιστήμιο του Ιλλινόης. To YouTube δημιουργήθηκε το Φεβρουάριο του 2005 και τον Οκτώβριο του 2006, η εταιρεία αγοράστηκε από την Google με ανταλλαγή μετοχών αξίας 1,6 δισεκατομμυρίων δολαρίων και σήμερα λειτουργεί ως θυγατρική της Google. Η εταιρία εδρεύει στο Σαν Μπρούνο της Καλιφόρνια, και χρησιμοποιεί την τεχνολογία Adobe Flash Video για να εμφανισεί μια μεγάλη ποικιλία από το περιεχόμενο φτιαγμένο από χρήστες, συμπεριλαμβανομένων των κλιπ ταινιών, κλιπ τηλεόρασης, βίντεο και μουσικής, καθώς και ερασιτεχνικό περιεχόμενο, όπως το video blogging και σύντομα πρωτότυπα βίντεο.   </vt:lpstr>
      <vt:lpstr>Η επιτυχία του YouTube</vt:lpstr>
      <vt:lpstr>Χρήματα και Youtube</vt:lpstr>
      <vt:lpstr>ΤΕΛΟΣ! </vt:lpstr>
      <vt:lpstr>Ευχαριστούμε για την προσοχή σας! &lt;3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YouTube</dc:title>
  <dc:creator>Ελευθερία</dc:creator>
  <cp:lastModifiedBy>St0000</cp:lastModifiedBy>
  <cp:revision>14</cp:revision>
  <dcterms:created xsi:type="dcterms:W3CDTF">2015-05-05T05:35:43Z</dcterms:created>
  <dcterms:modified xsi:type="dcterms:W3CDTF">2015-05-11T07:31:42Z</dcterms:modified>
</cp:coreProperties>
</file>