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61" r:id="rId3"/>
    <p:sldId id="257" r:id="rId4"/>
    <p:sldId id="258" r:id="rId5"/>
    <p:sldId id="259" r:id="rId6"/>
    <p:sldId id="260" r:id="rId7"/>
    <p:sldId id="262" r:id="rId8"/>
    <p:sldId id="263" r:id="rId9"/>
    <p:sldId id="272" r:id="rId10"/>
    <p:sldId id="264" r:id="rId11"/>
    <p:sldId id="265" r:id="rId12"/>
    <p:sldId id="266" r:id="rId13"/>
    <p:sldId id="267" r:id="rId14"/>
    <p:sldId id="268" r:id="rId15"/>
    <p:sldId id="269" r:id="rId16"/>
    <p:sldId id="270" r:id="rId17"/>
    <p:sldId id="273" r:id="rId18"/>
    <p:sldId id="271"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945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984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448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872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0691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359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434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595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23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99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946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84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738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025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557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812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226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1/27/2015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6353726"/>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34288"/>
            <a:ext cx="12192000" cy="1286933"/>
          </a:xfrm>
        </p:spPr>
        <p:txBody>
          <a:bodyPr anchor="ctr"/>
          <a:lstStyle/>
          <a:p>
            <a:pPr algn="ctr"/>
            <a:r>
              <a:rPr lang="en-US" dirty="0" smtClean="0"/>
              <a:t>GOOGLE</a:t>
            </a:r>
            <a:endParaRPr lang="el-GR" dirty="0"/>
          </a:p>
        </p:txBody>
      </p:sp>
      <p:sp>
        <p:nvSpPr>
          <p:cNvPr id="3" name="Υπότιτλος 2"/>
          <p:cNvSpPr>
            <a:spLocks noGrp="1"/>
          </p:cNvSpPr>
          <p:nvPr>
            <p:ph type="subTitle" idx="1"/>
          </p:nvPr>
        </p:nvSpPr>
        <p:spPr>
          <a:xfrm>
            <a:off x="0" y="1058335"/>
            <a:ext cx="12192000" cy="5993975"/>
          </a:xfrm>
        </p:spPr>
        <p:txBody>
          <a:bodyPr>
            <a:noAutofit/>
          </a:bodyPr>
          <a:lstStyle/>
          <a:p>
            <a:pPr marL="342900" indent="-342900">
              <a:buFont typeface="Wingdings" panose="05000000000000000000" pitchFamily="2" charset="2"/>
              <a:buChar char="Ø"/>
            </a:pPr>
            <a:r>
              <a:rPr lang="el-GR" sz="1400" cap="none" dirty="0" err="1" smtClean="0"/>
              <a:t>Μαρίκου</a:t>
            </a:r>
            <a:r>
              <a:rPr lang="el-GR" sz="1400" cap="none" dirty="0" smtClean="0"/>
              <a:t> Στέλλα</a:t>
            </a:r>
          </a:p>
          <a:p>
            <a:pPr marL="342900" indent="-342900">
              <a:buFont typeface="Wingdings" panose="05000000000000000000" pitchFamily="2" charset="2"/>
              <a:buChar char="Ø"/>
            </a:pPr>
            <a:r>
              <a:rPr lang="el-GR" sz="1400" cap="none" dirty="0" err="1" smtClean="0"/>
              <a:t>Μελετιάδου</a:t>
            </a:r>
            <a:r>
              <a:rPr lang="el-GR" sz="1400" cap="none" dirty="0" smtClean="0"/>
              <a:t> Πολυνίκη</a:t>
            </a:r>
          </a:p>
          <a:p>
            <a:pPr marL="342900" indent="-342900">
              <a:buFont typeface="Wingdings" panose="05000000000000000000" pitchFamily="2" charset="2"/>
              <a:buChar char="Ø"/>
            </a:pPr>
            <a:r>
              <a:rPr lang="el-GR" sz="1400" cap="none" dirty="0" smtClean="0"/>
              <a:t>Μουρατίδου </a:t>
            </a:r>
            <a:r>
              <a:rPr lang="el-GR" sz="1400" cap="none" dirty="0" err="1" smtClean="0"/>
              <a:t>Φυλλιώ</a:t>
            </a:r>
            <a:endParaRPr lang="el-GR" sz="1400" cap="none" dirty="0" smtClean="0"/>
          </a:p>
          <a:p>
            <a:pPr marL="342900" indent="-342900">
              <a:buFont typeface="Wingdings" panose="05000000000000000000" pitchFamily="2" charset="2"/>
              <a:buChar char="Ø"/>
            </a:pPr>
            <a:r>
              <a:rPr lang="el-GR" sz="1400" cap="none" dirty="0" err="1" smtClean="0"/>
              <a:t>Μούτσα</a:t>
            </a:r>
            <a:r>
              <a:rPr lang="el-GR" sz="1400" cap="none" dirty="0" smtClean="0"/>
              <a:t> Τζένη </a:t>
            </a:r>
          </a:p>
          <a:p>
            <a:pPr marL="342900" indent="-342900">
              <a:buFont typeface="Wingdings" panose="05000000000000000000" pitchFamily="2" charset="2"/>
              <a:buChar char="Ø"/>
            </a:pPr>
            <a:r>
              <a:rPr lang="el-GR" sz="1400" cap="none" dirty="0" err="1" smtClean="0"/>
              <a:t>Μουτσουρίδης</a:t>
            </a:r>
            <a:r>
              <a:rPr lang="el-GR" sz="1400" cap="none" dirty="0" smtClean="0"/>
              <a:t> Παναγιώτης </a:t>
            </a:r>
          </a:p>
          <a:p>
            <a:pPr marL="342900" indent="-342900">
              <a:buFont typeface="Wingdings" panose="05000000000000000000" pitchFamily="2" charset="2"/>
              <a:buChar char="Ø"/>
            </a:pPr>
            <a:r>
              <a:rPr lang="el-GR" sz="1400" cap="none" dirty="0" err="1" smtClean="0"/>
              <a:t>Μπαγιαζίδου</a:t>
            </a:r>
            <a:r>
              <a:rPr lang="el-GR" sz="1400" cap="none" dirty="0" smtClean="0"/>
              <a:t> </a:t>
            </a:r>
            <a:r>
              <a:rPr lang="el-GR" sz="1400" cap="none" dirty="0" err="1" smtClean="0"/>
              <a:t>Ελήνα</a:t>
            </a:r>
            <a:r>
              <a:rPr lang="el-GR" sz="1400" cap="none" dirty="0" smtClean="0"/>
              <a:t> </a:t>
            </a:r>
          </a:p>
          <a:p>
            <a:pPr marL="342900" indent="-342900">
              <a:buFont typeface="Wingdings" panose="05000000000000000000" pitchFamily="2" charset="2"/>
              <a:buChar char="Ø"/>
            </a:pPr>
            <a:r>
              <a:rPr lang="el-GR" sz="1400" cap="none" dirty="0" smtClean="0"/>
              <a:t>Μπάκας Αγαμέμνων </a:t>
            </a:r>
          </a:p>
          <a:p>
            <a:pPr marL="342900" indent="-342900">
              <a:buFont typeface="Wingdings" panose="05000000000000000000" pitchFamily="2" charset="2"/>
              <a:buChar char="Ø"/>
            </a:pPr>
            <a:r>
              <a:rPr lang="el-GR" sz="1400" cap="none" dirty="0" err="1" smtClean="0"/>
              <a:t>Μπονσταντσίδης</a:t>
            </a:r>
            <a:r>
              <a:rPr lang="el-GR" sz="1400" cap="none" dirty="0" smtClean="0"/>
              <a:t> Αλέξανδρος</a:t>
            </a:r>
          </a:p>
          <a:p>
            <a:pPr marL="342900" indent="-342900">
              <a:buFont typeface="Wingdings" panose="05000000000000000000" pitchFamily="2" charset="2"/>
              <a:buChar char="Ø"/>
            </a:pPr>
            <a:r>
              <a:rPr lang="el-GR" sz="1400" cap="none" dirty="0" err="1" smtClean="0"/>
              <a:t>Μπουκόφτεβα</a:t>
            </a:r>
            <a:r>
              <a:rPr lang="el-GR" sz="1400" cap="none" dirty="0" smtClean="0"/>
              <a:t> Χριστίνα </a:t>
            </a:r>
          </a:p>
          <a:p>
            <a:pPr marL="342900" indent="-342900">
              <a:buFont typeface="Wingdings" panose="05000000000000000000" pitchFamily="2" charset="2"/>
              <a:buChar char="Ø"/>
            </a:pPr>
            <a:r>
              <a:rPr lang="el-GR" sz="1400" cap="none" dirty="0" smtClean="0"/>
              <a:t>Μωυσιάδου Χαρούλα </a:t>
            </a:r>
          </a:p>
          <a:p>
            <a:pPr marL="342900" indent="-342900">
              <a:buFont typeface="Wingdings" panose="05000000000000000000" pitchFamily="2" charset="2"/>
              <a:buChar char="Ø"/>
            </a:pPr>
            <a:r>
              <a:rPr lang="el-GR" sz="1400" cap="none" dirty="0" err="1" smtClean="0"/>
              <a:t>Ντομοτσίδου</a:t>
            </a:r>
            <a:r>
              <a:rPr lang="el-GR" sz="1400" cap="none" dirty="0" smtClean="0"/>
              <a:t> Ελένη</a:t>
            </a:r>
          </a:p>
          <a:p>
            <a:pPr marL="342900" indent="-342900">
              <a:buFont typeface="Wingdings" panose="05000000000000000000" pitchFamily="2" charset="2"/>
              <a:buChar char="Ø"/>
            </a:pPr>
            <a:r>
              <a:rPr lang="el-GR" sz="1400" cap="none" dirty="0" smtClean="0"/>
              <a:t>Παπαδόπουλος Γιάννης </a:t>
            </a:r>
          </a:p>
          <a:p>
            <a:pPr marL="342900" indent="-342900">
              <a:buFont typeface="Wingdings" panose="05000000000000000000" pitchFamily="2" charset="2"/>
              <a:buChar char="Ø"/>
            </a:pPr>
            <a:r>
              <a:rPr lang="el-GR" sz="1400" cap="none" dirty="0" err="1" smtClean="0"/>
              <a:t>Παρπουτσή</a:t>
            </a:r>
            <a:r>
              <a:rPr lang="el-GR" sz="1400" cap="none" dirty="0" smtClean="0"/>
              <a:t> Ντίνα </a:t>
            </a:r>
          </a:p>
          <a:p>
            <a:pPr marL="342900" indent="-342900">
              <a:buFont typeface="Wingdings" panose="05000000000000000000" pitchFamily="2" charset="2"/>
              <a:buChar char="Ø"/>
            </a:pPr>
            <a:r>
              <a:rPr lang="el-GR" sz="1400" cap="none" dirty="0" smtClean="0"/>
              <a:t>Παυλίδης Ζάχος</a:t>
            </a:r>
          </a:p>
          <a:p>
            <a:pPr marL="342900" indent="-342900">
              <a:buFont typeface="Wingdings" panose="05000000000000000000" pitchFamily="2" charset="2"/>
              <a:buChar char="Ø"/>
            </a:pPr>
            <a:r>
              <a:rPr lang="el-GR" sz="1400" cap="none" dirty="0" err="1" smtClean="0"/>
              <a:t>Πηλπιλίδης</a:t>
            </a:r>
            <a:r>
              <a:rPr lang="el-GR" sz="1400" cap="none" dirty="0" smtClean="0"/>
              <a:t> Σωκράτης </a:t>
            </a:r>
          </a:p>
          <a:p>
            <a:pPr marL="342900" indent="-342900">
              <a:buFont typeface="Wingdings" panose="05000000000000000000" pitchFamily="2" charset="2"/>
              <a:buChar char="Ø"/>
            </a:pPr>
            <a:r>
              <a:rPr lang="el-GR" sz="1400" cap="none" dirty="0" err="1" smtClean="0"/>
              <a:t>Πότκα</a:t>
            </a:r>
            <a:r>
              <a:rPr lang="el-GR" sz="1400" cap="none" dirty="0" smtClean="0"/>
              <a:t> Βάσω </a:t>
            </a:r>
          </a:p>
          <a:p>
            <a:pPr marL="342900" indent="-342900">
              <a:buFont typeface="Wingdings" panose="05000000000000000000" pitchFamily="2" charset="2"/>
              <a:buChar char="Ø"/>
            </a:pPr>
            <a:r>
              <a:rPr lang="el-GR" sz="1400" cap="none" dirty="0" err="1" smtClean="0"/>
              <a:t>Πρόγκια</a:t>
            </a:r>
            <a:r>
              <a:rPr lang="el-GR" sz="1400" cap="none" dirty="0" smtClean="0"/>
              <a:t> Ρενάτο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270" y="1863515"/>
            <a:ext cx="9075420" cy="3529329"/>
          </a:xfrm>
          <a:prstGeom prst="rect">
            <a:avLst/>
          </a:prstGeom>
        </p:spPr>
      </p:pic>
    </p:spTree>
    <p:extLst>
      <p:ext uri="{BB962C8B-B14F-4D97-AF65-F5344CB8AC3E}">
        <p14:creationId xmlns:p14="http://schemas.microsoft.com/office/powerpoint/2010/main" val="108738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Vertical)">
                                      <p:cBhvr>
                                        <p:cTn id="39" dur="500"/>
                                        <p:tgtEl>
                                          <p:spTgt spid="3">
                                            <p:txEl>
                                              <p:pRg st="9" end="9"/>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arn(inVertical)">
                                      <p:cBhvr>
                                        <p:cTn id="42" dur="500"/>
                                        <p:tgtEl>
                                          <p:spTgt spid="3">
                                            <p:txEl>
                                              <p:pRg st="10" end="10"/>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arn(inVertical)">
                                      <p:cBhvr>
                                        <p:cTn id="45" dur="500"/>
                                        <p:tgtEl>
                                          <p:spTgt spid="3">
                                            <p:txEl>
                                              <p:pRg st="11" end="11"/>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barn(inVertical)">
                                      <p:cBhvr>
                                        <p:cTn id="48" dur="500"/>
                                        <p:tgtEl>
                                          <p:spTgt spid="3">
                                            <p:txEl>
                                              <p:pRg st="12" end="12"/>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barn(inVertical)">
                                      <p:cBhvr>
                                        <p:cTn id="51" dur="500"/>
                                        <p:tgtEl>
                                          <p:spTgt spid="3">
                                            <p:txEl>
                                              <p:pRg st="13" end="13"/>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barn(inVertical)">
                                      <p:cBhvr>
                                        <p:cTn id="54" dur="500"/>
                                        <p:tgtEl>
                                          <p:spTgt spid="3">
                                            <p:txEl>
                                              <p:pRg st="14" end="14"/>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barn(inVertical)">
                                      <p:cBhvr>
                                        <p:cTn id="57" dur="500"/>
                                        <p:tgtEl>
                                          <p:spTgt spid="3">
                                            <p:txEl>
                                              <p:pRg st="15" end="15"/>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3">
                                            <p:txEl>
                                              <p:pRg st="16" end="16"/>
                                            </p:txEl>
                                          </p:spTgt>
                                        </p:tgtEl>
                                        <p:attrNameLst>
                                          <p:attrName>style.visibility</p:attrName>
                                        </p:attrNameLst>
                                      </p:cBhvr>
                                      <p:to>
                                        <p:strVal val="visible"/>
                                      </p:to>
                                    </p:set>
                                    <p:animEffect transition="in" filter="barn(inVertical)">
                                      <p:cBhvr>
                                        <p:cTn id="60" dur="500"/>
                                        <p:tgtEl>
                                          <p:spTgt spid="3">
                                            <p:txEl>
                                              <p:pRg st="16" end="1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5689" y="993422"/>
            <a:ext cx="9589770" cy="5582355"/>
          </a:xfrm>
        </p:spPr>
        <p:txBody>
          <a:bodyPr>
            <a:normAutofit/>
          </a:bodyPr>
          <a:lstStyle/>
          <a:p>
            <a:pPr algn="just"/>
            <a:r>
              <a:rPr lang="el-GR" sz="2800" dirty="0"/>
              <a:t>Το </a:t>
            </a:r>
            <a:r>
              <a:rPr lang="el-GR" sz="2800" dirty="0" err="1"/>
              <a:t>Google</a:t>
            </a:r>
            <a:r>
              <a:rPr lang="el-GR" sz="2800" dirty="0"/>
              <a:t> </a:t>
            </a:r>
            <a:r>
              <a:rPr lang="el-GR" sz="2800" dirty="0" err="1"/>
              <a:t>Wallet</a:t>
            </a:r>
            <a:r>
              <a:rPr lang="el-GR" sz="2800" dirty="0"/>
              <a:t> είναι ένα σύστημα πληρωμών μέσω κινητού που αναπτύχθηκε από την </a:t>
            </a:r>
            <a:r>
              <a:rPr lang="el-GR" sz="2800" dirty="0" err="1"/>
              <a:t>Google</a:t>
            </a:r>
            <a:r>
              <a:rPr lang="el-GR" sz="2800" dirty="0"/>
              <a:t> το </a:t>
            </a:r>
            <a:r>
              <a:rPr lang="el-GR" sz="2800" dirty="0" smtClean="0"/>
              <a:t>οποίο </a:t>
            </a:r>
            <a:r>
              <a:rPr lang="el-GR" sz="2800" dirty="0"/>
              <a:t>επιτρέπει στους χρήστες </a:t>
            </a:r>
            <a:r>
              <a:rPr lang="el-GR" sz="2800" dirty="0" smtClean="0"/>
              <a:t>του </a:t>
            </a:r>
            <a:r>
              <a:rPr lang="el-GR" sz="2800" dirty="0"/>
              <a:t>να αποθηκεύουν τις χρεωστικές κάρτες τους </a:t>
            </a:r>
            <a:r>
              <a:rPr lang="el-GR" sz="2800" dirty="0" smtClean="0"/>
              <a:t>καθώς </a:t>
            </a:r>
            <a:r>
              <a:rPr lang="el-GR" sz="2800" dirty="0"/>
              <a:t>και </a:t>
            </a:r>
            <a:r>
              <a:rPr lang="el-GR" sz="2800" dirty="0" smtClean="0"/>
              <a:t>τις πιστωτικές </a:t>
            </a:r>
            <a:r>
              <a:rPr lang="el-GR" sz="2800" dirty="0"/>
              <a:t>και </a:t>
            </a:r>
            <a:r>
              <a:rPr lang="el-GR" sz="2800" dirty="0" smtClean="0"/>
              <a:t>τις κάρτες δώρων τους . </a:t>
            </a:r>
            <a:r>
              <a:rPr lang="el-GR" sz="2800" dirty="0"/>
              <a:t>Το </a:t>
            </a:r>
            <a:r>
              <a:rPr lang="el-GR" sz="2800" dirty="0" err="1"/>
              <a:t>Wallet</a:t>
            </a:r>
            <a:r>
              <a:rPr lang="el-GR" sz="2800" dirty="0"/>
              <a:t>  μπορεί να χρησιμοποιήσει την </a:t>
            </a:r>
            <a:r>
              <a:rPr lang="el-GR" sz="2800" dirty="0" smtClean="0"/>
              <a:t>τεχνολογία </a:t>
            </a:r>
            <a:r>
              <a:rPr lang="el-GR" sz="2800" dirty="0"/>
              <a:t>NFC για να </a:t>
            </a:r>
            <a:r>
              <a:rPr lang="el-GR" sz="2800" dirty="0" smtClean="0"/>
              <a:t>μπορούν </a:t>
            </a:r>
            <a:r>
              <a:rPr lang="el-GR" sz="2800" dirty="0"/>
              <a:t>οι </a:t>
            </a:r>
            <a:r>
              <a:rPr lang="el-GR" sz="2800" dirty="0" smtClean="0"/>
              <a:t>χρήστες </a:t>
            </a:r>
            <a:r>
              <a:rPr lang="el-GR" sz="2800" dirty="0"/>
              <a:t>να κάνουν </a:t>
            </a:r>
            <a:r>
              <a:rPr lang="el-GR" sz="2800" dirty="0" smtClean="0"/>
              <a:t>ασφαλείς, </a:t>
            </a:r>
            <a:r>
              <a:rPr lang="el-GR" sz="2800" dirty="0"/>
              <a:t>γρήγορες και εύκολες </a:t>
            </a:r>
            <a:r>
              <a:rPr lang="el-GR" sz="2800" dirty="0" smtClean="0"/>
              <a:t>πληρωμές  </a:t>
            </a:r>
            <a:r>
              <a:rPr lang="el-GR" sz="2800" dirty="0"/>
              <a:t>αγγίζοντας απλώς το τηλέφωνο σε οποιοδήποτε </a:t>
            </a:r>
            <a:r>
              <a:rPr lang="el-GR" sz="2800" dirty="0" smtClean="0"/>
              <a:t>ταμείο </a:t>
            </a:r>
            <a:r>
              <a:rPr lang="el-GR" sz="2800" dirty="0" err="1"/>
              <a:t>PayPass</a:t>
            </a:r>
            <a:r>
              <a:rPr lang="el-GR" sz="2800" dirty="0" smtClean="0"/>
              <a:t>.</a:t>
            </a:r>
            <a:r>
              <a:rPr lang="en-US" sz="2800" dirty="0" smtClean="0"/>
              <a:t> </a:t>
            </a:r>
            <a:endParaRPr lang="el-GR" sz="2800" dirty="0"/>
          </a:p>
        </p:txBody>
      </p:sp>
      <p:sp>
        <p:nvSpPr>
          <p:cNvPr id="3" name="Θέση περιεχομένου 2"/>
          <p:cNvSpPr>
            <a:spLocks noGrp="1"/>
          </p:cNvSpPr>
          <p:nvPr>
            <p:ph idx="1"/>
          </p:nvPr>
        </p:nvSpPr>
        <p:spPr>
          <a:xfrm>
            <a:off x="0" y="1"/>
            <a:ext cx="12192000" cy="993422"/>
          </a:xfrm>
        </p:spPr>
        <p:txBody>
          <a:bodyPr/>
          <a:lstStyle/>
          <a:p>
            <a:pPr lvl="1">
              <a:buFont typeface="Wingdings" panose="05000000000000000000" pitchFamily="2" charset="2"/>
              <a:buChar char="v"/>
            </a:pPr>
            <a:r>
              <a:rPr lang="el-GR" sz="3600" dirty="0" smtClean="0"/>
              <a:t> </a:t>
            </a:r>
            <a:r>
              <a:rPr lang="en-US" sz="3600" dirty="0" smtClean="0"/>
              <a:t>Wallet</a:t>
            </a:r>
            <a:endParaRPr lang="el-GR" sz="3600" dirty="0"/>
          </a:p>
        </p:txBody>
      </p:sp>
    </p:spTree>
    <p:extLst>
      <p:ext uri="{BB962C8B-B14F-4D97-AF65-F5344CB8AC3E}">
        <p14:creationId xmlns:p14="http://schemas.microsoft.com/office/powerpoint/2010/main" val="10862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8680" y="1074420"/>
            <a:ext cx="10126980" cy="5520690"/>
          </a:xfrm>
        </p:spPr>
        <p:txBody>
          <a:bodyPr>
            <a:normAutofit/>
          </a:bodyPr>
          <a:lstStyle/>
          <a:p>
            <a:pPr algn="just"/>
            <a:r>
              <a:rPr lang="el-GR" sz="2800" dirty="0"/>
              <a:t>Το </a:t>
            </a:r>
            <a:r>
              <a:rPr lang="el-GR" sz="2800" dirty="0" err="1"/>
              <a:t>Google</a:t>
            </a:r>
            <a:r>
              <a:rPr lang="el-GR" sz="2800" dirty="0"/>
              <a:t> </a:t>
            </a:r>
            <a:r>
              <a:rPr lang="el-GR" sz="2800" dirty="0" err="1"/>
              <a:t>Goggles</a:t>
            </a:r>
            <a:r>
              <a:rPr lang="el-GR" sz="2800" dirty="0"/>
              <a:t> είναι μια εφαρμογή για </a:t>
            </a:r>
            <a:r>
              <a:rPr lang="el-GR" sz="2800" dirty="0" smtClean="0"/>
              <a:t>κινητά </a:t>
            </a:r>
            <a:r>
              <a:rPr lang="el-GR" sz="2800" dirty="0"/>
              <a:t>που αναπτύχθηκε από την </a:t>
            </a:r>
            <a:r>
              <a:rPr lang="el-GR" sz="2800" dirty="0" err="1"/>
              <a:t>Google</a:t>
            </a:r>
            <a:r>
              <a:rPr lang="el-GR" sz="2800" dirty="0"/>
              <a:t>. Χρησιμοποιείται για τις αναζητήσεις με βάση τις εικόνες που </a:t>
            </a:r>
            <a:r>
              <a:rPr lang="el-GR" sz="2800" dirty="0" smtClean="0"/>
              <a:t>λαμβάνει. </a:t>
            </a:r>
            <a:r>
              <a:rPr lang="el-GR" sz="2800" dirty="0"/>
              <a:t>Για παράδειγμα, λαμβάνοντας μια φωτογραφία ενός </a:t>
            </a:r>
            <a:r>
              <a:rPr lang="el-GR" sz="2800" dirty="0" smtClean="0"/>
              <a:t>αξιοθέατου αυτό  αναζητά </a:t>
            </a:r>
            <a:r>
              <a:rPr lang="el-GR" sz="2800" dirty="0"/>
              <a:t>πληροφορίες σχετικά με αυτό, ή λαμβάνοντας μια φωτογραφία του </a:t>
            </a:r>
            <a:r>
              <a:rPr lang="el-GR" sz="2800" dirty="0" err="1"/>
              <a:t>barcode</a:t>
            </a:r>
            <a:r>
              <a:rPr lang="el-GR" sz="2800" dirty="0"/>
              <a:t> ενός προϊόντος </a:t>
            </a:r>
            <a:r>
              <a:rPr lang="el-GR" sz="2800" dirty="0" smtClean="0"/>
              <a:t>αυτό αναζητά </a:t>
            </a:r>
            <a:r>
              <a:rPr lang="el-GR" sz="2800" dirty="0"/>
              <a:t>για πληροφορίες σχετικά με το προϊόν.</a:t>
            </a:r>
          </a:p>
        </p:txBody>
      </p:sp>
      <p:sp>
        <p:nvSpPr>
          <p:cNvPr id="3" name="Θέση περιεχομένου 2"/>
          <p:cNvSpPr>
            <a:spLocks noGrp="1"/>
          </p:cNvSpPr>
          <p:nvPr>
            <p:ph idx="1"/>
          </p:nvPr>
        </p:nvSpPr>
        <p:spPr>
          <a:xfrm>
            <a:off x="0" y="1"/>
            <a:ext cx="12192000" cy="1188720"/>
          </a:xfrm>
        </p:spPr>
        <p:txBody>
          <a:bodyPr/>
          <a:lstStyle/>
          <a:p>
            <a:pPr lvl="1">
              <a:buFont typeface="Wingdings" panose="05000000000000000000" pitchFamily="2" charset="2"/>
              <a:buChar char="v"/>
            </a:pPr>
            <a:r>
              <a:rPr lang="el-GR" sz="3400" dirty="0" smtClean="0"/>
              <a:t> </a:t>
            </a:r>
            <a:r>
              <a:rPr lang="en-US" sz="3400" dirty="0" smtClean="0"/>
              <a:t>Goggles</a:t>
            </a:r>
            <a:endParaRPr lang="el-GR" sz="3400" dirty="0"/>
          </a:p>
        </p:txBody>
      </p:sp>
    </p:spTree>
    <p:extLst>
      <p:ext uri="{BB962C8B-B14F-4D97-AF65-F5344CB8AC3E}">
        <p14:creationId xmlns:p14="http://schemas.microsoft.com/office/powerpoint/2010/main" val="411243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0110" y="1142999"/>
            <a:ext cx="9944100" cy="5760721"/>
          </a:xfrm>
        </p:spPr>
        <p:txBody>
          <a:bodyPr>
            <a:normAutofit/>
          </a:bodyPr>
          <a:lstStyle/>
          <a:p>
            <a:pPr algn="just"/>
            <a:r>
              <a:rPr lang="el-GR" sz="2800" dirty="0"/>
              <a:t>Το </a:t>
            </a:r>
            <a:r>
              <a:rPr lang="el-GR" sz="2800" dirty="0" err="1"/>
              <a:t>Google</a:t>
            </a:r>
            <a:r>
              <a:rPr lang="el-GR" sz="2800" dirty="0"/>
              <a:t> </a:t>
            </a:r>
            <a:r>
              <a:rPr lang="el-GR" sz="2800" dirty="0" err="1"/>
              <a:t>Docs</a:t>
            </a:r>
            <a:r>
              <a:rPr lang="el-GR" sz="2800" dirty="0"/>
              <a:t> είναι ένα δωρεάν, </a:t>
            </a:r>
            <a:r>
              <a:rPr lang="el-GR" sz="2800" dirty="0" err="1"/>
              <a:t>web-based</a:t>
            </a:r>
            <a:r>
              <a:rPr lang="el-GR" sz="2800" dirty="0"/>
              <a:t> </a:t>
            </a:r>
            <a:r>
              <a:rPr lang="el-GR" sz="2800" dirty="0" smtClean="0"/>
              <a:t>πρόγραμμα επεξεργασίας </a:t>
            </a:r>
            <a:r>
              <a:rPr lang="el-GR" sz="2800" dirty="0"/>
              <a:t>κειμένου, </a:t>
            </a:r>
            <a:r>
              <a:rPr lang="el-GR" sz="2800" dirty="0" smtClean="0"/>
              <a:t>υπολογιστικών </a:t>
            </a:r>
            <a:r>
              <a:rPr lang="el-GR" sz="2800" dirty="0"/>
              <a:t>φύλλων, και </a:t>
            </a:r>
            <a:r>
              <a:rPr lang="el-GR" sz="2800" dirty="0" smtClean="0"/>
              <a:t>παρουσίασης </a:t>
            </a:r>
            <a:r>
              <a:rPr lang="el-GR" sz="2800" dirty="0"/>
              <a:t>τ</a:t>
            </a:r>
            <a:r>
              <a:rPr lang="el-GR" sz="2800" dirty="0" smtClean="0"/>
              <a:t>α οποία είναι </a:t>
            </a:r>
            <a:r>
              <a:rPr lang="el-GR" sz="2800" dirty="0"/>
              <a:t>όλα μέρος μιας σουίτας εφαρμογών γραφείου που προσφέρονται από την </a:t>
            </a:r>
            <a:r>
              <a:rPr lang="el-GR" sz="2800" dirty="0" err="1"/>
              <a:t>Google</a:t>
            </a:r>
            <a:r>
              <a:rPr lang="el-GR" sz="2800" dirty="0"/>
              <a:t> στο πλαίσιο της υπηρεσίας του </a:t>
            </a:r>
            <a:r>
              <a:rPr lang="el-GR" sz="2800" dirty="0" err="1"/>
              <a:t>Google</a:t>
            </a:r>
            <a:r>
              <a:rPr lang="el-GR" sz="2800" dirty="0"/>
              <a:t> </a:t>
            </a:r>
            <a:r>
              <a:rPr lang="el-GR" sz="2800" dirty="0" err="1"/>
              <a:t>Drive</a:t>
            </a:r>
            <a:r>
              <a:rPr lang="el-GR" sz="2800" dirty="0"/>
              <a:t>. Η σουίτα επιτρέπει στους χρήστες να δημιουργούν και να επεξεργάζονται έγγραφα σε απευθείας σύνδεση, ενώ συνεργάζονται με άλλους </a:t>
            </a:r>
            <a:r>
              <a:rPr lang="el-GR" sz="2800" dirty="0" smtClean="0"/>
              <a:t>χρήστες ταυτόχρονα.</a:t>
            </a:r>
            <a:endParaRPr lang="el-GR" sz="2800" dirty="0"/>
          </a:p>
        </p:txBody>
      </p:sp>
      <p:sp>
        <p:nvSpPr>
          <p:cNvPr id="3" name="Θέση περιεχομένου 2"/>
          <p:cNvSpPr>
            <a:spLocks noGrp="1"/>
          </p:cNvSpPr>
          <p:nvPr>
            <p:ph idx="1"/>
          </p:nvPr>
        </p:nvSpPr>
        <p:spPr>
          <a:xfrm>
            <a:off x="0" y="1"/>
            <a:ext cx="12192000" cy="914400"/>
          </a:xfrm>
        </p:spPr>
        <p:txBody>
          <a:bodyPr/>
          <a:lstStyle/>
          <a:p>
            <a:pPr lvl="1">
              <a:buFont typeface="Wingdings" panose="05000000000000000000" pitchFamily="2" charset="2"/>
              <a:buChar char="v"/>
            </a:pPr>
            <a:r>
              <a:rPr lang="el-GR" sz="3400" dirty="0" smtClean="0"/>
              <a:t> </a:t>
            </a:r>
            <a:r>
              <a:rPr lang="en-US" sz="3400" dirty="0" smtClean="0"/>
              <a:t>Docs</a:t>
            </a:r>
            <a:endParaRPr lang="el-GR" sz="3400" dirty="0"/>
          </a:p>
        </p:txBody>
      </p:sp>
    </p:spTree>
    <p:extLst>
      <p:ext uri="{BB962C8B-B14F-4D97-AF65-F5344CB8AC3E}">
        <p14:creationId xmlns:p14="http://schemas.microsoft.com/office/powerpoint/2010/main" val="51900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8338" y="0"/>
            <a:ext cx="8863810" cy="1068947"/>
          </a:xfrm>
        </p:spPr>
        <p:txBody>
          <a:bodyPr/>
          <a:lstStyle/>
          <a:p>
            <a:pPr marL="457200" indent="-457200">
              <a:buFont typeface="Wingdings" panose="05000000000000000000" pitchFamily="2" charset="2"/>
              <a:buChar char="v"/>
            </a:pPr>
            <a:r>
              <a:rPr lang="en-US" sz="3400" dirty="0"/>
              <a:t> </a:t>
            </a:r>
            <a:r>
              <a:rPr lang="en-US" sz="3400" dirty="0" smtClean="0"/>
              <a:t>Hangouts </a:t>
            </a:r>
            <a:endParaRPr lang="el-GR" sz="3400" dirty="0"/>
          </a:p>
        </p:txBody>
      </p:sp>
      <p:sp>
        <p:nvSpPr>
          <p:cNvPr id="3" name="Θέση περιεχομένου 2"/>
          <p:cNvSpPr>
            <a:spLocks noGrp="1"/>
          </p:cNvSpPr>
          <p:nvPr>
            <p:ph idx="1"/>
          </p:nvPr>
        </p:nvSpPr>
        <p:spPr>
          <a:xfrm>
            <a:off x="708338" y="811370"/>
            <a:ext cx="9341515" cy="5653824"/>
          </a:xfrm>
        </p:spPr>
        <p:txBody>
          <a:bodyPr>
            <a:noAutofit/>
          </a:bodyPr>
          <a:lstStyle/>
          <a:p>
            <a:pPr algn="just"/>
            <a:r>
              <a:rPr lang="el-GR" sz="2800" dirty="0"/>
              <a:t>Το </a:t>
            </a:r>
            <a:r>
              <a:rPr lang="el-GR" sz="2800" dirty="0" err="1"/>
              <a:t>Google</a:t>
            </a:r>
            <a:r>
              <a:rPr lang="el-GR" sz="2800" dirty="0"/>
              <a:t> </a:t>
            </a:r>
            <a:r>
              <a:rPr lang="el-GR" sz="2800" dirty="0" err="1"/>
              <a:t>Hangouts</a:t>
            </a:r>
            <a:r>
              <a:rPr lang="el-GR" sz="2800" dirty="0"/>
              <a:t> είναι μια </a:t>
            </a:r>
            <a:r>
              <a:rPr lang="el-GR" sz="2800" dirty="0" smtClean="0"/>
              <a:t>εφαρμογή </a:t>
            </a:r>
            <a:r>
              <a:rPr lang="el-GR" sz="2800" dirty="0"/>
              <a:t>άμεσων μηνυμάτων και συνομιλίας μέσω βίντεο που αναπτύχθηκε από την </a:t>
            </a:r>
            <a:r>
              <a:rPr lang="el-GR" sz="2800" dirty="0" err="1"/>
              <a:t>Google</a:t>
            </a:r>
            <a:r>
              <a:rPr lang="el-GR" sz="2800" dirty="0"/>
              <a:t>. Αντικαθιστά τα τρία προϊόντα μηνυμάτων που η </a:t>
            </a:r>
            <a:r>
              <a:rPr lang="el-GR" sz="2800" dirty="0" err="1"/>
              <a:t>Google</a:t>
            </a:r>
            <a:r>
              <a:rPr lang="el-GR" sz="2800" dirty="0"/>
              <a:t> είχε </a:t>
            </a:r>
            <a:r>
              <a:rPr lang="el-GR" sz="2800" dirty="0" smtClean="0"/>
              <a:t>εφαρμόσει </a:t>
            </a:r>
            <a:r>
              <a:rPr lang="el-GR" sz="2800" dirty="0"/>
              <a:t>ταυτόχρονα </a:t>
            </a:r>
            <a:r>
              <a:rPr lang="el-GR" sz="2800" dirty="0" smtClean="0"/>
              <a:t>στις υπηρεσίες της</a:t>
            </a:r>
            <a:r>
              <a:rPr lang="el-GR" sz="2800" dirty="0"/>
              <a:t>, συμπεριλαμβανομένων των </a:t>
            </a:r>
            <a:r>
              <a:rPr lang="el-GR" sz="2800" dirty="0" err="1"/>
              <a:t>Google</a:t>
            </a:r>
            <a:r>
              <a:rPr lang="el-GR" sz="2800" dirty="0"/>
              <a:t> </a:t>
            </a:r>
            <a:r>
              <a:rPr lang="el-GR" sz="2800" dirty="0" err="1"/>
              <a:t>Talk</a:t>
            </a:r>
            <a:r>
              <a:rPr lang="el-GR" sz="2800" dirty="0"/>
              <a:t>, το </a:t>
            </a:r>
            <a:r>
              <a:rPr lang="el-GR" sz="2800" dirty="0" err="1"/>
              <a:t>Google</a:t>
            </a:r>
            <a:r>
              <a:rPr lang="el-GR" sz="2800" dirty="0"/>
              <a:t>+ Messenger, και το </a:t>
            </a:r>
            <a:r>
              <a:rPr lang="el-GR" sz="2800" dirty="0" err="1"/>
              <a:t>Hangouts</a:t>
            </a:r>
            <a:r>
              <a:rPr lang="el-GR" sz="2800" dirty="0"/>
              <a:t>, ένα σύστημα βίντεο </a:t>
            </a:r>
            <a:r>
              <a:rPr lang="el-GR" sz="2800" dirty="0" err="1"/>
              <a:t>chat</a:t>
            </a:r>
            <a:r>
              <a:rPr lang="el-GR" sz="2800" dirty="0"/>
              <a:t> υπάρχουν εντός </a:t>
            </a:r>
            <a:r>
              <a:rPr lang="el-GR" sz="2800" dirty="0" smtClean="0"/>
              <a:t>του </a:t>
            </a:r>
            <a:r>
              <a:rPr lang="el-GR" sz="2800" dirty="0" err="1" smtClean="0"/>
              <a:t>Google</a:t>
            </a:r>
            <a:r>
              <a:rPr lang="el-GR" sz="2800" dirty="0"/>
              <a:t>+. Η </a:t>
            </a:r>
            <a:r>
              <a:rPr lang="el-GR" sz="2800" dirty="0" err="1"/>
              <a:t>Google</a:t>
            </a:r>
            <a:r>
              <a:rPr lang="el-GR" sz="2800" dirty="0"/>
              <a:t> έχει επίσης δηλώσει ότι το </a:t>
            </a:r>
            <a:r>
              <a:rPr lang="el-GR" sz="2800" dirty="0" err="1"/>
              <a:t>Hangouts</a:t>
            </a:r>
            <a:r>
              <a:rPr lang="el-GR" sz="2800" dirty="0"/>
              <a:t> έχει σχεδιαστεί για να είναι «το μέλλον» του προϊόντος τηλεφωνίας </a:t>
            </a:r>
            <a:r>
              <a:rPr lang="el-GR" sz="2800" dirty="0" err="1"/>
              <a:t>Google</a:t>
            </a:r>
            <a:r>
              <a:rPr lang="el-GR" sz="2800" dirty="0"/>
              <a:t> </a:t>
            </a:r>
            <a:r>
              <a:rPr lang="el-GR" sz="2800" dirty="0" err="1"/>
              <a:t>Voice</a:t>
            </a:r>
            <a:r>
              <a:rPr lang="el-GR" sz="2800" dirty="0"/>
              <a:t> και ενσωμάτωσε ορισμένες από τις δυνατότητες του </a:t>
            </a:r>
            <a:r>
              <a:rPr lang="el-GR" sz="2800" dirty="0" err="1"/>
              <a:t>Google</a:t>
            </a:r>
            <a:r>
              <a:rPr lang="el-GR" sz="2800" dirty="0"/>
              <a:t> </a:t>
            </a:r>
            <a:r>
              <a:rPr lang="el-GR" sz="2800" dirty="0" err="1"/>
              <a:t>Voice</a:t>
            </a:r>
            <a:r>
              <a:rPr lang="el-GR" sz="2800" dirty="0"/>
              <a:t> στο </a:t>
            </a:r>
            <a:r>
              <a:rPr lang="el-GR" sz="2800" dirty="0" err="1"/>
              <a:t>Hangouts</a:t>
            </a:r>
            <a:r>
              <a:rPr lang="el-GR" sz="2800" dirty="0"/>
              <a:t>. </a:t>
            </a:r>
          </a:p>
        </p:txBody>
      </p:sp>
    </p:spTree>
    <p:extLst>
      <p:ext uri="{BB962C8B-B14F-4D97-AF65-F5344CB8AC3E}">
        <p14:creationId xmlns:p14="http://schemas.microsoft.com/office/powerpoint/2010/main" val="34840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5130" y="0"/>
            <a:ext cx="9404723" cy="1400530"/>
          </a:xfrm>
        </p:spPr>
        <p:txBody>
          <a:bodyPr/>
          <a:lstStyle/>
          <a:p>
            <a:pPr marL="571500" indent="-571500">
              <a:buFont typeface="Wingdings" panose="05000000000000000000" pitchFamily="2" charset="2"/>
              <a:buChar char="v"/>
            </a:pPr>
            <a:r>
              <a:rPr lang="en-US" dirty="0" smtClean="0"/>
              <a:t> </a:t>
            </a:r>
            <a:r>
              <a:rPr lang="en-US" sz="3200" dirty="0" smtClean="0"/>
              <a:t>Blogger</a:t>
            </a:r>
            <a:endParaRPr lang="el-GR" sz="3200" dirty="0"/>
          </a:p>
        </p:txBody>
      </p:sp>
      <p:sp>
        <p:nvSpPr>
          <p:cNvPr id="3" name="Θέση περιεχομένου 2"/>
          <p:cNvSpPr>
            <a:spLocks noGrp="1"/>
          </p:cNvSpPr>
          <p:nvPr>
            <p:ph idx="1"/>
          </p:nvPr>
        </p:nvSpPr>
        <p:spPr>
          <a:xfrm>
            <a:off x="645130" y="971093"/>
            <a:ext cx="9404723" cy="5056220"/>
          </a:xfrm>
        </p:spPr>
        <p:txBody>
          <a:bodyPr>
            <a:noAutofit/>
          </a:bodyPr>
          <a:lstStyle/>
          <a:p>
            <a:pPr algn="just"/>
            <a:r>
              <a:rPr lang="el-GR" sz="3200" dirty="0"/>
              <a:t>Το </a:t>
            </a:r>
            <a:r>
              <a:rPr lang="el-GR" sz="3200" dirty="0" err="1"/>
              <a:t>Blogger</a:t>
            </a:r>
            <a:r>
              <a:rPr lang="el-GR" sz="3200" dirty="0"/>
              <a:t> είναι μια υπηρεσία της </a:t>
            </a:r>
            <a:r>
              <a:rPr lang="el-GR" sz="3200" dirty="0" err="1"/>
              <a:t>Google</a:t>
            </a:r>
            <a:r>
              <a:rPr lang="el-GR" sz="3200" dirty="0"/>
              <a:t> στην </a:t>
            </a:r>
            <a:r>
              <a:rPr lang="el-GR" sz="3200" dirty="0" smtClean="0"/>
              <a:t>οποία </a:t>
            </a:r>
            <a:r>
              <a:rPr lang="el-GR" sz="3200" dirty="0"/>
              <a:t>οι </a:t>
            </a:r>
            <a:r>
              <a:rPr lang="el-GR" sz="3200" dirty="0" smtClean="0"/>
              <a:t>χρήστες μπορούν </a:t>
            </a:r>
            <a:r>
              <a:rPr lang="el-GR" sz="3200" dirty="0"/>
              <a:t>να </a:t>
            </a:r>
            <a:r>
              <a:rPr lang="el-GR" sz="3200" dirty="0" smtClean="0"/>
              <a:t>κάνουν δικά </a:t>
            </a:r>
            <a:r>
              <a:rPr lang="el-GR" sz="3200" dirty="0"/>
              <a:t>τους </a:t>
            </a:r>
            <a:r>
              <a:rPr lang="el-GR" sz="3200" dirty="0" err="1" smtClean="0"/>
              <a:t>blog</a:t>
            </a:r>
            <a:r>
              <a:rPr lang="en-US" sz="3200" dirty="0" smtClean="0"/>
              <a:t>s</a:t>
            </a:r>
            <a:r>
              <a:rPr lang="el-GR" sz="3200" dirty="0" smtClean="0"/>
              <a:t> </a:t>
            </a:r>
            <a:r>
              <a:rPr lang="el-GR" sz="3200" dirty="0"/>
              <a:t>και να </a:t>
            </a:r>
            <a:r>
              <a:rPr lang="el-GR" sz="3200" dirty="0" smtClean="0"/>
              <a:t>μοιράζονται αρχεία. </a:t>
            </a:r>
            <a:r>
              <a:rPr lang="el-GR" sz="3200" dirty="0"/>
              <a:t>Αναπτύχθηκε από την </a:t>
            </a:r>
            <a:r>
              <a:rPr lang="el-GR" sz="3200" dirty="0" err="1"/>
              <a:t>Pyra</a:t>
            </a:r>
            <a:r>
              <a:rPr lang="el-GR" sz="3200" dirty="0"/>
              <a:t> </a:t>
            </a:r>
            <a:r>
              <a:rPr lang="el-GR" sz="3200" dirty="0" err="1"/>
              <a:t>Labs</a:t>
            </a:r>
            <a:r>
              <a:rPr lang="el-GR" sz="3200" dirty="0"/>
              <a:t>, η οποία εξαγοράστηκε από την </a:t>
            </a:r>
            <a:r>
              <a:rPr lang="el-GR" sz="3200" dirty="0" err="1"/>
              <a:t>Google</a:t>
            </a:r>
            <a:r>
              <a:rPr lang="el-GR" sz="3200" dirty="0"/>
              <a:t> το 2003. Σε γενικές γραμμές, τα </a:t>
            </a:r>
            <a:r>
              <a:rPr lang="el-GR" sz="3200" dirty="0" err="1"/>
              <a:t>ιστολόγια</a:t>
            </a:r>
            <a:r>
              <a:rPr lang="el-GR" sz="3200" dirty="0"/>
              <a:t> φιλοξενούνται από την </a:t>
            </a:r>
            <a:r>
              <a:rPr lang="el-GR" sz="3200" dirty="0" err="1"/>
              <a:t>Google</a:t>
            </a:r>
            <a:r>
              <a:rPr lang="el-GR" sz="3200" dirty="0"/>
              <a:t> στο blogspot.com. Ένας χρήστης μπορεί να έχει μέχρι και 100 </a:t>
            </a:r>
            <a:r>
              <a:rPr lang="el-GR" sz="3200" dirty="0" err="1"/>
              <a:t>blogs</a:t>
            </a:r>
            <a:r>
              <a:rPr lang="el-GR" sz="3200" dirty="0"/>
              <a:t> ανά λογαριασμό.</a:t>
            </a:r>
          </a:p>
        </p:txBody>
      </p:sp>
    </p:spTree>
    <p:extLst>
      <p:ext uri="{BB962C8B-B14F-4D97-AF65-F5344CB8AC3E}">
        <p14:creationId xmlns:p14="http://schemas.microsoft.com/office/powerpoint/2010/main" val="173598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5130" y="0"/>
            <a:ext cx="9404723" cy="1400530"/>
          </a:xfrm>
        </p:spPr>
        <p:txBody>
          <a:bodyPr/>
          <a:lstStyle/>
          <a:p>
            <a:pPr marL="742950" indent="-742950">
              <a:buFont typeface="Wingdings" panose="05000000000000000000" pitchFamily="2" charset="2"/>
              <a:buChar char="v"/>
            </a:pPr>
            <a:r>
              <a:rPr lang="en-US" sz="3400" dirty="0" err="1" smtClean="0"/>
              <a:t>Youtube</a:t>
            </a:r>
            <a:endParaRPr lang="el-GR" sz="3400" dirty="0"/>
          </a:p>
        </p:txBody>
      </p:sp>
      <p:sp>
        <p:nvSpPr>
          <p:cNvPr id="3" name="Θέση περιεχομένου 2"/>
          <p:cNvSpPr>
            <a:spLocks noGrp="1"/>
          </p:cNvSpPr>
          <p:nvPr>
            <p:ph idx="1"/>
          </p:nvPr>
        </p:nvSpPr>
        <p:spPr>
          <a:xfrm>
            <a:off x="1103312" y="1056068"/>
            <a:ext cx="8946541" cy="5192332"/>
          </a:xfrm>
        </p:spPr>
        <p:txBody>
          <a:bodyPr>
            <a:noAutofit/>
          </a:bodyPr>
          <a:lstStyle/>
          <a:p>
            <a:pPr algn="just"/>
            <a:r>
              <a:rPr lang="el-GR" sz="2800" dirty="0" err="1"/>
              <a:t>To</a:t>
            </a:r>
            <a:r>
              <a:rPr lang="el-GR" sz="2800" dirty="0"/>
              <a:t> </a:t>
            </a:r>
            <a:r>
              <a:rPr lang="el-GR" sz="2800" dirty="0" err="1"/>
              <a:t>YouTube</a:t>
            </a:r>
            <a:r>
              <a:rPr lang="el-GR" sz="2800" dirty="0"/>
              <a:t> είναι ένας δημοφιλής διαδικτυακός τόπος, ο οποίος επιτρέπει </a:t>
            </a:r>
            <a:r>
              <a:rPr lang="el-GR" sz="2800" dirty="0" smtClean="0"/>
              <a:t>την αποθήκευση</a:t>
            </a:r>
            <a:r>
              <a:rPr lang="el-GR" sz="2800" dirty="0"/>
              <a:t>, αναζήτηση και αναπαραγωγή </a:t>
            </a:r>
            <a:r>
              <a:rPr lang="el-GR" sz="2800" dirty="0" err="1" smtClean="0"/>
              <a:t>βιντεο</a:t>
            </a:r>
            <a:r>
              <a:rPr lang="el-GR" sz="2800" dirty="0" smtClean="0"/>
              <a:t>. Δημιουργήθηκε </a:t>
            </a:r>
            <a:r>
              <a:rPr lang="el-GR" sz="2800" dirty="0"/>
              <a:t>το Φεβρουάριο του </a:t>
            </a:r>
            <a:r>
              <a:rPr lang="el-GR" sz="2800" dirty="0" smtClean="0"/>
              <a:t>2005 </a:t>
            </a:r>
            <a:r>
              <a:rPr lang="el-GR" sz="2800" dirty="0"/>
              <a:t>και το Νοέμβριο του 2006 ονομάστηκε από το περιοδικό </a:t>
            </a:r>
            <a:r>
              <a:rPr lang="el-GR" sz="2800" dirty="0" err="1"/>
              <a:t>Time</a:t>
            </a:r>
            <a:r>
              <a:rPr lang="el-GR" sz="2800" dirty="0"/>
              <a:t> "</a:t>
            </a:r>
            <a:r>
              <a:rPr lang="el-GR" sz="2800" dirty="0" err="1"/>
              <a:t>Invention</a:t>
            </a:r>
            <a:r>
              <a:rPr lang="el-GR" sz="2800" dirty="0"/>
              <a:t> of the </a:t>
            </a:r>
            <a:r>
              <a:rPr lang="el-GR" sz="2800" dirty="0" err="1"/>
              <a:t>Year</a:t>
            </a:r>
            <a:r>
              <a:rPr lang="el-GR" sz="2800" dirty="0"/>
              <a:t> 2006" (</a:t>
            </a:r>
            <a:r>
              <a:rPr lang="el-GR" sz="2800" i="1" dirty="0"/>
              <a:t>Η Εφεύρεση του 2006</a:t>
            </a:r>
            <a:r>
              <a:rPr lang="el-GR" sz="2800" dirty="0"/>
              <a:t>). Τον Οκτώβριο του 2006, η εταιρεία αγοράστηκε από την </a:t>
            </a:r>
            <a:r>
              <a:rPr lang="el-GR" sz="2800" dirty="0" err="1" smtClean="0"/>
              <a:t>Googl</a:t>
            </a:r>
            <a:r>
              <a:rPr lang="en-US" sz="2800" dirty="0" smtClean="0"/>
              <a:t>e</a:t>
            </a:r>
            <a:r>
              <a:rPr lang="el-GR" sz="2800" dirty="0" smtClean="0"/>
              <a:t> </a:t>
            </a:r>
            <a:r>
              <a:rPr lang="el-GR" sz="2800" dirty="0"/>
              <a:t>με ανταλλαγή μετοχών αξίας 1,65 δισεκατομμυρίων </a:t>
            </a:r>
            <a:r>
              <a:rPr lang="el-GR" sz="2800" dirty="0" smtClean="0"/>
              <a:t>δολαρίων </a:t>
            </a:r>
            <a:r>
              <a:rPr lang="el-GR" sz="2800" dirty="0"/>
              <a:t>και σήμερα λειτουργεί ως θυγατρική της </a:t>
            </a:r>
            <a:r>
              <a:rPr lang="el-GR" sz="2800" dirty="0" err="1"/>
              <a:t>Google</a:t>
            </a:r>
            <a:r>
              <a:rPr lang="el-GR" sz="2800" dirty="0"/>
              <a:t>. Η εταιρία εδρεύει στο Σαν </a:t>
            </a:r>
            <a:r>
              <a:rPr lang="el-GR" sz="2800" dirty="0" err="1"/>
              <a:t>Μπρούνο</a:t>
            </a:r>
            <a:r>
              <a:rPr lang="el-GR" sz="2800" dirty="0"/>
              <a:t> της </a:t>
            </a:r>
            <a:r>
              <a:rPr lang="el-GR" sz="2800" dirty="0" smtClean="0"/>
              <a:t>Καλιφόρνια</a:t>
            </a:r>
            <a:r>
              <a:rPr lang="el-GR" sz="2800" dirty="0"/>
              <a:t>.</a:t>
            </a:r>
          </a:p>
        </p:txBody>
      </p:sp>
    </p:spTree>
    <p:extLst>
      <p:ext uri="{BB962C8B-B14F-4D97-AF65-F5344CB8AC3E}">
        <p14:creationId xmlns:p14="http://schemas.microsoft.com/office/powerpoint/2010/main" val="335829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5130" y="1"/>
            <a:ext cx="9404723" cy="1210614"/>
          </a:xfrm>
        </p:spPr>
        <p:txBody>
          <a:bodyPr/>
          <a:lstStyle/>
          <a:p>
            <a:pPr marL="571500" indent="-571500">
              <a:buFont typeface="Wingdings" panose="05000000000000000000" pitchFamily="2" charset="2"/>
              <a:buChar char="v"/>
            </a:pPr>
            <a:r>
              <a:rPr lang="en-US" dirty="0" smtClean="0"/>
              <a:t> </a:t>
            </a:r>
            <a:r>
              <a:rPr lang="en-US" sz="3400" dirty="0" smtClean="0"/>
              <a:t>Earth</a:t>
            </a:r>
            <a:endParaRPr lang="el-GR" sz="3400" dirty="0"/>
          </a:p>
        </p:txBody>
      </p:sp>
      <p:sp>
        <p:nvSpPr>
          <p:cNvPr id="3" name="Θέση περιεχομένου 2"/>
          <p:cNvSpPr>
            <a:spLocks noGrp="1"/>
          </p:cNvSpPr>
          <p:nvPr>
            <p:ph idx="1"/>
          </p:nvPr>
        </p:nvSpPr>
        <p:spPr>
          <a:xfrm>
            <a:off x="1043189" y="1249253"/>
            <a:ext cx="9600218" cy="5037785"/>
          </a:xfrm>
        </p:spPr>
        <p:txBody>
          <a:bodyPr>
            <a:normAutofit/>
          </a:bodyPr>
          <a:lstStyle/>
          <a:p>
            <a:pPr algn="just">
              <a:buFont typeface="Wingdings" panose="05000000000000000000" pitchFamily="2" charset="2"/>
              <a:buChar char="Ø"/>
            </a:pPr>
            <a:r>
              <a:rPr lang="en-US" sz="2400" dirty="0" smtClean="0"/>
              <a:t>To </a:t>
            </a:r>
            <a:r>
              <a:rPr lang="el-GR" sz="2400" dirty="0" err="1" smtClean="0"/>
              <a:t>Google</a:t>
            </a:r>
            <a:r>
              <a:rPr lang="el-GR" sz="2400" dirty="0" smtClean="0"/>
              <a:t> </a:t>
            </a:r>
            <a:r>
              <a:rPr lang="el-GR" sz="2400" dirty="0" err="1"/>
              <a:t>Earth</a:t>
            </a:r>
            <a:r>
              <a:rPr lang="el-GR" sz="2400" dirty="0"/>
              <a:t> </a:t>
            </a:r>
            <a:r>
              <a:rPr lang="el-GR" sz="2400" dirty="0" smtClean="0"/>
              <a:t>είναι ένα </a:t>
            </a:r>
            <a:r>
              <a:rPr lang="el-GR" sz="2400" dirty="0"/>
              <a:t>πρόγραμμα γραφικής απεικόνισης της Γης το οποίο είναι διαθέσιμο στο Διαδίκτυο. Κατασκευάστηκε από την εταιρεία </a:t>
            </a:r>
            <a:r>
              <a:rPr lang="el-GR" sz="2400" dirty="0" err="1"/>
              <a:t>Keyhole</a:t>
            </a:r>
            <a:r>
              <a:rPr lang="el-GR" sz="2400" dirty="0"/>
              <a:t> Inc. με το όνομα </a:t>
            </a:r>
            <a:r>
              <a:rPr lang="el-GR" sz="2400" dirty="0" err="1"/>
              <a:t>Earth</a:t>
            </a:r>
            <a:r>
              <a:rPr lang="el-GR" sz="2400" dirty="0"/>
              <a:t> </a:t>
            </a:r>
            <a:r>
              <a:rPr lang="el-GR" sz="2400" dirty="0" err="1"/>
              <a:t>Viewer</a:t>
            </a:r>
            <a:r>
              <a:rPr lang="el-GR" sz="2400" dirty="0"/>
              <a:t>. Όταν η εταιρεία αγοράστηκε από την </a:t>
            </a:r>
            <a:r>
              <a:rPr lang="el-GR" sz="2400" dirty="0" err="1"/>
              <a:t>Google</a:t>
            </a:r>
            <a:r>
              <a:rPr lang="el-GR" sz="2400" dirty="0"/>
              <a:t> το 2004, πήρε το σημερινό του όνομα</a:t>
            </a:r>
            <a:r>
              <a:rPr lang="el-GR" sz="2400" dirty="0" smtClean="0"/>
              <a:t>. Μέσα από το </a:t>
            </a:r>
            <a:r>
              <a:rPr lang="en-US" sz="2400" dirty="0" smtClean="0"/>
              <a:t>Google Earth </a:t>
            </a:r>
            <a:r>
              <a:rPr lang="el-GR" sz="2400" dirty="0" smtClean="0"/>
              <a:t>οι χρήστες μπορούν να αναζητήσουν και να δουν εικόνες από δορυφόρους για μια συγκεκριμένη τοποθεσία. Επίσης μέσω της υπηρεσίας </a:t>
            </a:r>
            <a:r>
              <a:rPr lang="en-US" sz="2400" dirty="0" err="1" smtClean="0"/>
              <a:t>StreetView</a:t>
            </a:r>
            <a:r>
              <a:rPr lang="en-US" sz="2400" dirty="0" smtClean="0"/>
              <a:t> </a:t>
            </a:r>
            <a:r>
              <a:rPr lang="el-GR" sz="2400" dirty="0" smtClean="0"/>
              <a:t>ένας χρήστης μπορεί να ‘περπατήσει’ στην περιοχή και </a:t>
            </a:r>
            <a:r>
              <a:rPr lang="el-GR" sz="2400" dirty="0" err="1" smtClean="0"/>
              <a:t>μεσω</a:t>
            </a:r>
            <a:r>
              <a:rPr lang="el-GR" sz="2400" dirty="0" smtClean="0"/>
              <a:t> του </a:t>
            </a:r>
            <a:r>
              <a:rPr lang="en-US" sz="2400" dirty="0" err="1" smtClean="0"/>
              <a:t>Panoramio</a:t>
            </a:r>
            <a:r>
              <a:rPr lang="en-US" sz="2400" dirty="0" smtClean="0"/>
              <a:t> </a:t>
            </a:r>
            <a:r>
              <a:rPr lang="el-GR" sz="2400" dirty="0" smtClean="0"/>
              <a:t>οι χρήστες μπορούν να δουν φωτογραφίες που άλλοι χρήστες έχουν ανεβάσει.</a:t>
            </a:r>
            <a:endParaRPr lang="el-GR" sz="2400" dirty="0"/>
          </a:p>
        </p:txBody>
      </p:sp>
    </p:spTree>
    <p:extLst>
      <p:ext uri="{BB962C8B-B14F-4D97-AF65-F5344CB8AC3E}">
        <p14:creationId xmlns:p14="http://schemas.microsoft.com/office/powerpoint/2010/main" val="15137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086376"/>
            <a:ext cx="12191999" cy="1738649"/>
          </a:xfrm>
        </p:spPr>
        <p:txBody>
          <a:bodyPr/>
          <a:lstStyle/>
          <a:p>
            <a:pPr marL="742950" indent="-742950" algn="ctr">
              <a:buFont typeface="Arial" panose="020B0604020202020204" pitchFamily="34" charset="0"/>
              <a:buChar char="•"/>
            </a:pPr>
            <a:r>
              <a:rPr lang="el-GR" sz="11500" dirty="0" smtClean="0"/>
              <a:t>Και τέλος…</a:t>
            </a:r>
            <a:endParaRPr lang="el-GR" sz="11500" dirty="0"/>
          </a:p>
        </p:txBody>
      </p:sp>
    </p:spTree>
    <p:extLst>
      <p:ext uri="{BB962C8B-B14F-4D97-AF65-F5344CB8AC3E}">
        <p14:creationId xmlns:p14="http://schemas.microsoft.com/office/powerpoint/2010/main" val="230369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5130" y="0"/>
            <a:ext cx="9404723" cy="1004552"/>
          </a:xfrm>
        </p:spPr>
        <p:txBody>
          <a:bodyPr/>
          <a:lstStyle/>
          <a:p>
            <a:pPr marL="571500" indent="-571500">
              <a:buFont typeface="Wingdings" panose="05000000000000000000" pitchFamily="2" charset="2"/>
              <a:buChar char="v"/>
            </a:pPr>
            <a:r>
              <a:rPr lang="en-US" dirty="0" smtClean="0"/>
              <a:t> </a:t>
            </a:r>
            <a:r>
              <a:rPr lang="en-US" sz="3400" dirty="0" smtClean="0"/>
              <a:t>Gmail</a:t>
            </a:r>
            <a:endParaRPr lang="el-GR" sz="3400" dirty="0"/>
          </a:p>
        </p:txBody>
      </p:sp>
      <p:sp>
        <p:nvSpPr>
          <p:cNvPr id="3" name="Θέση περιεχομένου 2"/>
          <p:cNvSpPr>
            <a:spLocks noGrp="1"/>
          </p:cNvSpPr>
          <p:nvPr>
            <p:ph idx="1"/>
          </p:nvPr>
        </p:nvSpPr>
        <p:spPr>
          <a:xfrm>
            <a:off x="1103312" y="1004552"/>
            <a:ext cx="9302818" cy="5243847"/>
          </a:xfrm>
        </p:spPr>
        <p:txBody>
          <a:bodyPr>
            <a:normAutofit/>
          </a:bodyPr>
          <a:lstStyle/>
          <a:p>
            <a:pPr algn="just"/>
            <a:r>
              <a:rPr lang="el-GR" sz="2400" dirty="0"/>
              <a:t>Το </a:t>
            </a:r>
            <a:r>
              <a:rPr lang="el-GR" sz="2400" dirty="0" err="1" smtClean="0"/>
              <a:t>Gmai</a:t>
            </a:r>
            <a:r>
              <a:rPr lang="en-US" sz="2400" dirty="0" smtClean="0"/>
              <a:t>l</a:t>
            </a:r>
            <a:r>
              <a:rPr lang="el-GR" sz="2400" dirty="0" smtClean="0"/>
              <a:t> </a:t>
            </a:r>
            <a:r>
              <a:rPr lang="el-GR" sz="2400" dirty="0"/>
              <a:t>είναι δωρεάν, υποστηριζόμενη από διαφημίσεις υπηρεσία </a:t>
            </a:r>
            <a:r>
              <a:rPr lang="el-GR" sz="2400" dirty="0" smtClean="0"/>
              <a:t>ηλεκτρονικού </a:t>
            </a:r>
            <a:r>
              <a:rPr lang="el-GR" sz="2400" dirty="0"/>
              <a:t>ταχυδρομείου που παρέχεται από την </a:t>
            </a:r>
            <a:r>
              <a:rPr lang="el-GR" sz="2400" dirty="0" err="1"/>
              <a:t>Google</a:t>
            </a:r>
            <a:r>
              <a:rPr lang="el-GR" sz="2400" dirty="0" smtClean="0"/>
              <a:t>. </a:t>
            </a:r>
            <a:r>
              <a:rPr lang="el-GR" sz="2400" dirty="0"/>
              <a:t>Οι χρήστες έχουν την δυνατότητα πρόσβασης στο </a:t>
            </a:r>
            <a:r>
              <a:rPr lang="el-GR" sz="2400" dirty="0" err="1"/>
              <a:t>Gmail</a:t>
            </a:r>
            <a:r>
              <a:rPr lang="el-GR" sz="2400" dirty="0"/>
              <a:t> ως ασφαλές </a:t>
            </a:r>
            <a:r>
              <a:rPr lang="el-GR" sz="2400" dirty="0" err="1" smtClean="0"/>
              <a:t>webmail</a:t>
            </a:r>
            <a:r>
              <a:rPr lang="el-GR" sz="2400" dirty="0" smtClean="0"/>
              <a:t>. Η </a:t>
            </a:r>
            <a:r>
              <a:rPr lang="el-GR" sz="2400" dirty="0"/>
              <a:t>λειτουργία του </a:t>
            </a:r>
            <a:r>
              <a:rPr lang="el-GR" sz="2400" dirty="0" err="1"/>
              <a:t>Gmail</a:t>
            </a:r>
            <a:r>
              <a:rPr lang="el-GR" sz="2400" dirty="0"/>
              <a:t> άρχισε την 1 Απριλίου </a:t>
            </a:r>
            <a:r>
              <a:rPr lang="el-GR" sz="2400" dirty="0" smtClean="0"/>
              <a:t>2004 μόνο </a:t>
            </a:r>
            <a:r>
              <a:rPr lang="el-GR" sz="2400" dirty="0"/>
              <a:t>μέσω προσκλήσεων</a:t>
            </a:r>
            <a:r>
              <a:rPr lang="el-GR" sz="2400" dirty="0" smtClean="0"/>
              <a:t>, </a:t>
            </a:r>
            <a:r>
              <a:rPr lang="el-GR" sz="2400" dirty="0"/>
              <a:t>και έγινε διαθέσιμο στο ευρύ κοινό στις 7 Φεβρουαρίου </a:t>
            </a:r>
            <a:r>
              <a:rPr lang="el-GR" sz="2400" dirty="0" smtClean="0"/>
              <a:t>του 2007. Η </a:t>
            </a:r>
            <a:r>
              <a:rPr lang="el-GR" sz="2400" dirty="0"/>
              <a:t>υπηρεσία αναβαθμίστηκε </a:t>
            </a:r>
            <a:r>
              <a:rPr lang="el-GR" sz="2400" dirty="0" smtClean="0"/>
              <a:t>στις </a:t>
            </a:r>
            <a:r>
              <a:rPr lang="el-GR" sz="2400" dirty="0"/>
              <a:t>7 Ιουλίου </a:t>
            </a:r>
            <a:r>
              <a:rPr lang="el-GR" sz="2400" dirty="0" smtClean="0"/>
              <a:t>του 2009</a:t>
            </a:r>
            <a:r>
              <a:rPr lang="el-GR" sz="2400" dirty="0"/>
              <a:t>, μαζί με τις υπόλοιπες εφαρμογές της σουίτας </a:t>
            </a:r>
            <a:r>
              <a:rPr lang="el-GR" sz="2400" dirty="0" err="1"/>
              <a:t>Google</a:t>
            </a:r>
            <a:r>
              <a:rPr lang="el-GR" sz="2400" dirty="0"/>
              <a:t> </a:t>
            </a:r>
            <a:r>
              <a:rPr lang="el-GR" sz="2400" dirty="0" err="1"/>
              <a:t>Apps</a:t>
            </a:r>
            <a:r>
              <a:rPr lang="el-GR" sz="2400" dirty="0" smtClean="0"/>
              <a:t>.</a:t>
            </a:r>
            <a:endParaRPr lang="el-GR" sz="2400" dirty="0"/>
          </a:p>
        </p:txBody>
      </p:sp>
    </p:spTree>
    <p:extLst>
      <p:ext uri="{BB962C8B-B14F-4D97-AF65-F5344CB8AC3E}">
        <p14:creationId xmlns:p14="http://schemas.microsoft.com/office/powerpoint/2010/main" val="39181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64853"/>
            <a:ext cx="12192000" cy="1400530"/>
          </a:xfrm>
        </p:spPr>
        <p:txBody>
          <a:bodyPr/>
          <a:lstStyle/>
          <a:p>
            <a:r>
              <a:rPr lang="el-GR" sz="4800" dirty="0" smtClean="0"/>
              <a:t>Σας ευχαριστούμε για την προσοχή σας.</a:t>
            </a:r>
            <a:r>
              <a:rPr lang="el-GR" dirty="0" smtClean="0"/>
              <a:t/>
            </a:r>
            <a:br>
              <a:rPr lang="el-GR" dirty="0" smtClean="0"/>
            </a:br>
            <a:r>
              <a:rPr lang="el-GR" dirty="0" smtClean="0"/>
              <a:t/>
            </a:r>
            <a:br>
              <a:rPr lang="el-GR" dirty="0" smtClean="0"/>
            </a:br>
            <a:r>
              <a:rPr lang="el-GR" dirty="0" smtClean="0"/>
              <a:t>                                                                 </a:t>
            </a:r>
            <a:r>
              <a:rPr lang="el-GR" sz="8000" dirty="0" smtClean="0"/>
              <a:t>Α’3</a:t>
            </a:r>
            <a:endParaRPr lang="el-GR" sz="8000" dirty="0"/>
          </a:p>
        </p:txBody>
      </p:sp>
    </p:spTree>
    <p:extLst>
      <p:ext uri="{BB962C8B-B14F-4D97-AF65-F5344CB8AC3E}">
        <p14:creationId xmlns:p14="http://schemas.microsoft.com/office/powerpoint/2010/main" val="13660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504470"/>
            <a:ext cx="9404723" cy="1400530"/>
          </a:xfrm>
        </p:spPr>
        <p:txBody>
          <a:bodyPr>
            <a:normAutofit fontScale="90000"/>
          </a:bodyPr>
          <a:lstStyle/>
          <a:p>
            <a:r>
              <a:rPr lang="el-GR" sz="2700" dirty="0"/>
              <a:t/>
            </a:r>
            <a:br>
              <a:rPr lang="el-GR" sz="2700" dirty="0"/>
            </a:br>
            <a:r>
              <a:rPr lang="el-GR" sz="3600" b="1" dirty="0"/>
              <a:t>ΠΡΟΙΟΝΤΑ ΚΑΙ ΥΠΗΡΕΣΙΕΣ ΤΗΣ GOOGLE</a:t>
            </a:r>
            <a:br>
              <a:rPr lang="el-GR" sz="3600" b="1" dirty="0"/>
            </a:br>
            <a:endParaRPr lang="el-GR" sz="3600" b="1" dirty="0"/>
          </a:p>
        </p:txBody>
      </p:sp>
      <p:sp>
        <p:nvSpPr>
          <p:cNvPr id="8" name="Θέση κειμένου 7"/>
          <p:cNvSpPr>
            <a:spLocks noGrp="1"/>
          </p:cNvSpPr>
          <p:nvPr>
            <p:ph sz="half" idx="2"/>
          </p:nvPr>
        </p:nvSpPr>
        <p:spPr/>
        <p:txBody>
          <a:bodyPr>
            <a:normAutofit/>
          </a:bodyPr>
          <a:lstStyle/>
          <a:p>
            <a:pPr marL="0" indent="0">
              <a:buNone/>
            </a:pPr>
            <a:r>
              <a:rPr lang="el-GR" sz="2400" dirty="0" smtClean="0"/>
              <a:t>1</a:t>
            </a:r>
            <a:r>
              <a:rPr lang="en-US" sz="2400" dirty="0" smtClean="0"/>
              <a:t>. </a:t>
            </a:r>
            <a:r>
              <a:rPr lang="en-US" sz="2400" dirty="0"/>
              <a:t>Picasa							</a:t>
            </a:r>
            <a:br>
              <a:rPr lang="en-US" sz="2400" dirty="0"/>
            </a:br>
            <a:r>
              <a:rPr lang="en-US" sz="2400" dirty="0"/>
              <a:t>2. </a:t>
            </a:r>
            <a:r>
              <a:rPr lang="en-US" sz="2400" dirty="0" err="1" smtClean="0"/>
              <a:t>Panoramio</a:t>
            </a:r>
            <a:r>
              <a:rPr lang="en-US" sz="2400" dirty="0"/>
              <a:t/>
            </a:r>
            <a:br>
              <a:rPr lang="en-US" sz="2400" dirty="0"/>
            </a:br>
            <a:r>
              <a:rPr lang="en-US" sz="2400" dirty="0"/>
              <a:t>3. Maps</a:t>
            </a:r>
            <a:br>
              <a:rPr lang="en-US" sz="2400" dirty="0"/>
            </a:br>
            <a:r>
              <a:rPr lang="en-US" sz="2400" dirty="0"/>
              <a:t>4. Search</a:t>
            </a:r>
            <a:br>
              <a:rPr lang="en-US" sz="2400" dirty="0"/>
            </a:br>
            <a:r>
              <a:rPr lang="en-US" sz="2400" dirty="0"/>
              <a:t>5. Plus</a:t>
            </a:r>
            <a:br>
              <a:rPr lang="en-US" sz="2400" dirty="0"/>
            </a:br>
            <a:r>
              <a:rPr lang="en-US" sz="2400" dirty="0"/>
              <a:t>6. Glass</a:t>
            </a:r>
            <a:br>
              <a:rPr lang="en-US" sz="2400" dirty="0"/>
            </a:br>
            <a:r>
              <a:rPr lang="en-US" sz="2400" dirty="0"/>
              <a:t>7. W</a:t>
            </a:r>
            <a:r>
              <a:rPr lang="en-US" sz="2400" dirty="0" smtClean="0"/>
              <a:t>allet</a:t>
            </a:r>
            <a:endParaRPr lang="en-US" sz="2400" dirty="0"/>
          </a:p>
          <a:p>
            <a:endParaRPr lang="el-GR" dirty="0"/>
          </a:p>
          <a:p>
            <a:endParaRPr lang="el-GR" dirty="0" smtClean="0"/>
          </a:p>
        </p:txBody>
      </p:sp>
      <p:sp>
        <p:nvSpPr>
          <p:cNvPr id="7" name="Θέση κειμένου 6"/>
          <p:cNvSpPr>
            <a:spLocks noGrp="1"/>
          </p:cNvSpPr>
          <p:nvPr>
            <p:ph type="body" sz="quarter" idx="3"/>
          </p:nvPr>
        </p:nvSpPr>
        <p:spPr/>
        <p:txBody>
          <a:bodyPr/>
          <a:lstStyle/>
          <a:p>
            <a:r>
              <a:rPr lang="en-US" dirty="0"/>
              <a:t/>
            </a:r>
            <a:br>
              <a:rPr lang="en-US" dirty="0"/>
            </a:br>
            <a:endParaRPr lang="el-GR" dirty="0"/>
          </a:p>
        </p:txBody>
      </p:sp>
      <p:sp>
        <p:nvSpPr>
          <p:cNvPr id="10" name="Θέση περιεχομένου 9"/>
          <p:cNvSpPr>
            <a:spLocks noGrp="1"/>
          </p:cNvSpPr>
          <p:nvPr>
            <p:ph sz="quarter" idx="4"/>
          </p:nvPr>
        </p:nvSpPr>
        <p:spPr/>
        <p:txBody>
          <a:bodyPr/>
          <a:lstStyle/>
          <a:p>
            <a:pPr marL="0" indent="0">
              <a:buNone/>
            </a:pPr>
            <a:r>
              <a:rPr lang="en-US" sz="2400" dirty="0"/>
              <a:t>8. </a:t>
            </a:r>
            <a:r>
              <a:rPr lang="en-US" sz="2400" dirty="0" smtClean="0"/>
              <a:t>Goggles</a:t>
            </a:r>
            <a:r>
              <a:rPr lang="en-US" sz="2400" dirty="0"/>
              <a:t/>
            </a:r>
            <a:br>
              <a:rPr lang="en-US" sz="2400" dirty="0"/>
            </a:br>
            <a:r>
              <a:rPr lang="en-US" sz="2400" dirty="0"/>
              <a:t>9. </a:t>
            </a:r>
            <a:r>
              <a:rPr lang="en-US" sz="2400" dirty="0" smtClean="0"/>
              <a:t>Docs</a:t>
            </a:r>
            <a:r>
              <a:rPr lang="en-US" sz="2400" dirty="0"/>
              <a:t/>
            </a:r>
            <a:br>
              <a:rPr lang="en-US" sz="2400" dirty="0"/>
            </a:br>
            <a:r>
              <a:rPr lang="en-US" sz="2400" dirty="0"/>
              <a:t>10. </a:t>
            </a:r>
            <a:r>
              <a:rPr lang="en-US" sz="2400" dirty="0" smtClean="0"/>
              <a:t>Hangouts</a:t>
            </a:r>
            <a:r>
              <a:rPr lang="en-US" sz="2400" dirty="0"/>
              <a:t/>
            </a:r>
            <a:br>
              <a:rPr lang="en-US" sz="2400" dirty="0"/>
            </a:br>
            <a:r>
              <a:rPr lang="en-US" sz="2400" dirty="0"/>
              <a:t>11. </a:t>
            </a:r>
            <a:r>
              <a:rPr lang="en-US" sz="2400" dirty="0" smtClean="0"/>
              <a:t>Blogger</a:t>
            </a:r>
            <a:r>
              <a:rPr lang="en-US" sz="2400" dirty="0"/>
              <a:t/>
            </a:r>
            <a:br>
              <a:rPr lang="en-US" sz="2400" dirty="0"/>
            </a:br>
            <a:r>
              <a:rPr lang="en-US" sz="2400" dirty="0"/>
              <a:t>12. </a:t>
            </a:r>
            <a:r>
              <a:rPr lang="en-US" sz="2400" dirty="0" err="1" smtClean="0"/>
              <a:t>Youtube</a:t>
            </a:r>
            <a:r>
              <a:rPr lang="en-US" sz="2400" dirty="0"/>
              <a:t/>
            </a:r>
            <a:br>
              <a:rPr lang="en-US" sz="2400" dirty="0"/>
            </a:br>
            <a:r>
              <a:rPr lang="en-US" sz="2400" dirty="0"/>
              <a:t>13. </a:t>
            </a:r>
            <a:r>
              <a:rPr lang="en-US" sz="2400" dirty="0" smtClean="0"/>
              <a:t>Earth</a:t>
            </a:r>
            <a:r>
              <a:rPr lang="en-US" sz="2400" dirty="0"/>
              <a:t/>
            </a:r>
            <a:br>
              <a:rPr lang="en-US" sz="2400" dirty="0"/>
            </a:br>
            <a:r>
              <a:rPr lang="en-US" sz="2400" dirty="0"/>
              <a:t>14. </a:t>
            </a:r>
            <a:r>
              <a:rPr lang="en-US" sz="2400" dirty="0" smtClean="0"/>
              <a:t>Gmail</a:t>
            </a:r>
            <a:r>
              <a:rPr lang="en-US" dirty="0"/>
              <a:t/>
            </a:r>
            <a:br>
              <a:rPr lang="en-US" dirty="0"/>
            </a:br>
            <a:endParaRPr lang="el-GR" dirty="0"/>
          </a:p>
          <a:p>
            <a:endParaRPr lang="el-GR" dirty="0"/>
          </a:p>
        </p:txBody>
      </p:sp>
    </p:spTree>
    <p:extLst>
      <p:ext uri="{BB962C8B-B14F-4D97-AF65-F5344CB8AC3E}">
        <p14:creationId xmlns:p14="http://schemas.microsoft.com/office/powerpoint/2010/main" val="30936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05840" y="1291590"/>
            <a:ext cx="9555480" cy="4839969"/>
          </a:xfrm>
        </p:spPr>
        <p:txBody>
          <a:bodyPr/>
          <a:lstStyle/>
          <a:p>
            <a:pPr algn="just"/>
            <a:r>
              <a:rPr lang="el-GR" sz="3200" dirty="0"/>
              <a:t>Ο </a:t>
            </a:r>
            <a:r>
              <a:rPr lang="el-GR" sz="3200" dirty="0" err="1"/>
              <a:t>Picasa</a:t>
            </a:r>
            <a:r>
              <a:rPr lang="el-GR" sz="3200" dirty="0"/>
              <a:t> </a:t>
            </a:r>
            <a:r>
              <a:rPr lang="el-GR" sz="3200" dirty="0" smtClean="0"/>
              <a:t>είναι</a:t>
            </a:r>
            <a:r>
              <a:rPr lang="en-US" sz="3200" dirty="0" smtClean="0"/>
              <a:t> </a:t>
            </a:r>
            <a:r>
              <a:rPr lang="el-GR" sz="3200" dirty="0" smtClean="0"/>
              <a:t>ένας </a:t>
            </a:r>
            <a:r>
              <a:rPr lang="el-GR" sz="3200" dirty="0"/>
              <a:t>από τους </a:t>
            </a:r>
            <a:r>
              <a:rPr lang="el-GR" sz="3200" dirty="0" err="1" smtClean="0"/>
              <a:t>ισ</a:t>
            </a:r>
            <a:r>
              <a:rPr lang="el-GR" sz="3200" dirty="0" err="1"/>
              <a:t>τ</a:t>
            </a:r>
            <a:r>
              <a:rPr lang="el-GR" sz="3200" dirty="0" err="1" smtClean="0"/>
              <a:t>ότοπους</a:t>
            </a:r>
            <a:r>
              <a:rPr lang="el-GR" sz="3200" dirty="0" smtClean="0"/>
              <a:t> </a:t>
            </a:r>
            <a:r>
              <a:rPr lang="el-GR" sz="3200" dirty="0"/>
              <a:t>της </a:t>
            </a:r>
            <a:r>
              <a:rPr lang="el-GR" sz="3200" dirty="0" err="1"/>
              <a:t>Google</a:t>
            </a:r>
            <a:r>
              <a:rPr lang="el-GR" sz="3200" dirty="0"/>
              <a:t> για την αποθήκευση φωτογραφιών</a:t>
            </a:r>
            <a:r>
              <a:rPr lang="el-GR" sz="3200" dirty="0" smtClean="0"/>
              <a:t>. Ο </a:t>
            </a:r>
            <a:r>
              <a:rPr lang="el-GR" sz="3200" dirty="0"/>
              <a:t>αρχικός της δημιουργός ήταν η </a:t>
            </a:r>
            <a:r>
              <a:rPr lang="el-GR" sz="3200" dirty="0" err="1"/>
              <a:t>Lifescape</a:t>
            </a:r>
            <a:r>
              <a:rPr lang="el-GR" sz="3200" dirty="0"/>
              <a:t> Inc., αλλά αργότερα κάτοχος του </a:t>
            </a:r>
            <a:r>
              <a:rPr lang="el-GR" sz="3200" dirty="0" smtClean="0"/>
              <a:t>έγινε </a:t>
            </a:r>
            <a:r>
              <a:rPr lang="el-GR" sz="3200" dirty="0"/>
              <a:t>η </a:t>
            </a:r>
            <a:r>
              <a:rPr lang="el-GR" sz="3200" dirty="0" err="1" smtClean="0"/>
              <a:t>Google</a:t>
            </a:r>
            <a:r>
              <a:rPr lang="el-GR" sz="3200" dirty="0" smtClean="0"/>
              <a:t>.</a:t>
            </a:r>
            <a:r>
              <a:rPr lang="en-US" sz="3200" dirty="0" smtClean="0"/>
              <a:t> To Picasa </a:t>
            </a:r>
            <a:r>
              <a:rPr lang="el-GR" sz="3200" dirty="0"/>
              <a:t>δ</a:t>
            </a:r>
            <a:r>
              <a:rPr lang="el-GR" sz="3200" dirty="0" smtClean="0"/>
              <a:t>ημιουργήθηκε </a:t>
            </a:r>
            <a:r>
              <a:rPr lang="el-GR" sz="3200" dirty="0"/>
              <a:t>το </a:t>
            </a:r>
            <a:r>
              <a:rPr lang="el-GR" sz="3200" dirty="0" smtClean="0"/>
              <a:t>2002</a:t>
            </a:r>
            <a:r>
              <a:rPr lang="en-US" sz="3200" dirty="0"/>
              <a:t> </a:t>
            </a:r>
            <a:r>
              <a:rPr lang="el-GR" sz="3200" dirty="0" smtClean="0"/>
              <a:t>και</a:t>
            </a:r>
            <a:r>
              <a:rPr lang="en-US" sz="3200" dirty="0" smtClean="0"/>
              <a:t> </a:t>
            </a:r>
            <a:r>
              <a:rPr lang="el-GR" sz="3200" dirty="0" smtClean="0"/>
              <a:t>τα </a:t>
            </a:r>
            <a:r>
              <a:rPr lang="el-GR" sz="3200" dirty="0"/>
              <a:t>υποστηριζόμενα λειτουργικά </a:t>
            </a:r>
            <a:r>
              <a:rPr lang="el-GR" sz="3200" dirty="0" smtClean="0"/>
              <a:t>συστήματα είναι </a:t>
            </a:r>
            <a:r>
              <a:rPr lang="el-GR" sz="3200" dirty="0"/>
              <a:t>Windows και OS X.</a:t>
            </a:r>
            <a:br>
              <a:rPr lang="el-GR" sz="3200" dirty="0"/>
            </a:br>
            <a:endParaRPr lang="el-GR" sz="3200" dirty="0"/>
          </a:p>
        </p:txBody>
      </p:sp>
      <p:sp>
        <p:nvSpPr>
          <p:cNvPr id="3" name="Θέση περιεχομένου 2"/>
          <p:cNvSpPr>
            <a:spLocks noGrp="1"/>
          </p:cNvSpPr>
          <p:nvPr>
            <p:ph idx="1"/>
          </p:nvPr>
        </p:nvSpPr>
        <p:spPr>
          <a:xfrm>
            <a:off x="0" y="0"/>
            <a:ext cx="12192000" cy="1428750"/>
          </a:xfrm>
        </p:spPr>
        <p:txBody>
          <a:bodyPr>
            <a:normAutofit/>
          </a:bodyPr>
          <a:lstStyle/>
          <a:p>
            <a:pPr lvl="1">
              <a:buFont typeface="Wingdings" panose="05000000000000000000" pitchFamily="2" charset="2"/>
              <a:buChar char="v"/>
            </a:pPr>
            <a:r>
              <a:rPr lang="el-GR" sz="3800" dirty="0" smtClean="0"/>
              <a:t> </a:t>
            </a:r>
            <a:r>
              <a:rPr lang="en-US" sz="3800" dirty="0" smtClean="0"/>
              <a:t>Picasa</a:t>
            </a:r>
            <a:endParaRPr lang="el-GR" sz="3800" dirty="0"/>
          </a:p>
        </p:txBody>
      </p:sp>
    </p:spTree>
    <p:extLst>
      <p:ext uri="{BB962C8B-B14F-4D97-AF65-F5344CB8AC3E}">
        <p14:creationId xmlns:p14="http://schemas.microsoft.com/office/powerpoint/2010/main" val="288405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9245" y="872775"/>
            <a:ext cx="9155430" cy="5657848"/>
          </a:xfrm>
        </p:spPr>
        <p:txBody>
          <a:bodyPr>
            <a:normAutofit/>
          </a:bodyPr>
          <a:lstStyle/>
          <a:p>
            <a:pPr algn="just"/>
            <a:r>
              <a:rPr lang="el-GR" sz="2800" dirty="0"/>
              <a:t>Το </a:t>
            </a:r>
            <a:r>
              <a:rPr lang="el-GR" sz="2800" dirty="0" err="1"/>
              <a:t>Panoramio</a:t>
            </a:r>
            <a:r>
              <a:rPr lang="el-GR" sz="2800" dirty="0"/>
              <a:t> είναι </a:t>
            </a:r>
            <a:r>
              <a:rPr lang="el-GR" sz="2800" dirty="0" smtClean="0"/>
              <a:t>μια </a:t>
            </a:r>
            <a:r>
              <a:rPr lang="el-GR" sz="2800" dirty="0"/>
              <a:t>διαδικτυακή εφαρμογή για </a:t>
            </a:r>
            <a:r>
              <a:rPr lang="el-GR" sz="2800" dirty="0" smtClean="0"/>
              <a:t>φωτογραφίες από όλο </a:t>
            </a:r>
            <a:r>
              <a:rPr lang="el-GR" sz="2800" dirty="0"/>
              <a:t>τον </a:t>
            </a:r>
            <a:r>
              <a:rPr lang="el-GR" sz="2800" dirty="0" smtClean="0"/>
              <a:t>κόσμο </a:t>
            </a:r>
            <a:r>
              <a:rPr lang="el-GR" sz="2800" dirty="0"/>
              <a:t>και </a:t>
            </a:r>
            <a:r>
              <a:rPr lang="el-GR" sz="2800" dirty="0" smtClean="0"/>
              <a:t>ανήκει </a:t>
            </a:r>
            <a:r>
              <a:rPr lang="el-GR" sz="2800" dirty="0"/>
              <a:t>στην </a:t>
            </a:r>
            <a:r>
              <a:rPr lang="el-GR" sz="2800" dirty="0" err="1"/>
              <a:t>Google</a:t>
            </a:r>
            <a:r>
              <a:rPr lang="el-GR" sz="2800" dirty="0"/>
              <a:t>. Δεκτές φωτογραφίες ανεβαίνουν στο </a:t>
            </a:r>
            <a:r>
              <a:rPr lang="el-GR" sz="2800" dirty="0" err="1"/>
              <a:t>site</a:t>
            </a:r>
            <a:r>
              <a:rPr lang="el-GR" sz="2800" dirty="0"/>
              <a:t> και </a:t>
            </a:r>
            <a:r>
              <a:rPr lang="el-GR" sz="2800" dirty="0" smtClean="0"/>
              <a:t>μπορούν </a:t>
            </a:r>
            <a:r>
              <a:rPr lang="el-GR" sz="2800" dirty="0"/>
              <a:t>να </a:t>
            </a:r>
            <a:r>
              <a:rPr lang="el-GR" sz="2800" dirty="0" smtClean="0"/>
              <a:t>βρεθούν μέσα από άλλες εφαρμογές </a:t>
            </a:r>
            <a:r>
              <a:rPr lang="el-GR" sz="2800" dirty="0"/>
              <a:t>της </a:t>
            </a:r>
            <a:r>
              <a:rPr lang="el-GR" sz="2800" dirty="0" err="1"/>
              <a:t>Google</a:t>
            </a:r>
            <a:r>
              <a:rPr lang="el-GR" sz="2800" dirty="0"/>
              <a:t> </a:t>
            </a:r>
            <a:r>
              <a:rPr lang="el-GR" sz="2800" dirty="0" smtClean="0"/>
              <a:t>όπως </a:t>
            </a:r>
            <a:r>
              <a:rPr lang="el-GR" sz="2800" dirty="0"/>
              <a:t>το </a:t>
            </a:r>
            <a:r>
              <a:rPr lang="el-GR" sz="2800" dirty="0" err="1"/>
              <a:t>Google</a:t>
            </a:r>
            <a:r>
              <a:rPr lang="el-GR" sz="2800" dirty="0"/>
              <a:t> </a:t>
            </a:r>
            <a:r>
              <a:rPr lang="el-GR" sz="2800" dirty="0" err="1"/>
              <a:t>Earth</a:t>
            </a:r>
            <a:r>
              <a:rPr lang="el-GR" sz="2800" dirty="0"/>
              <a:t> και το </a:t>
            </a:r>
            <a:r>
              <a:rPr lang="el-GR" sz="2800" dirty="0" err="1"/>
              <a:t>Google</a:t>
            </a:r>
            <a:r>
              <a:rPr lang="el-GR" sz="2800" dirty="0"/>
              <a:t> </a:t>
            </a:r>
            <a:r>
              <a:rPr lang="el-GR" sz="2800" dirty="0" err="1"/>
              <a:t>Maps</a:t>
            </a:r>
            <a:r>
              <a:rPr lang="el-GR" sz="2800" dirty="0"/>
              <a:t>. Στόχος της ιστοσελίδας είναι να επιτρέψει στους χρήστες του </a:t>
            </a:r>
            <a:r>
              <a:rPr lang="el-GR" sz="2800" dirty="0" err="1"/>
              <a:t>Google</a:t>
            </a:r>
            <a:r>
              <a:rPr lang="el-GR" sz="2800" dirty="0"/>
              <a:t> </a:t>
            </a:r>
            <a:r>
              <a:rPr lang="el-GR" sz="2800" dirty="0" err="1"/>
              <a:t>Earth</a:t>
            </a:r>
            <a:r>
              <a:rPr lang="el-GR" sz="2800" dirty="0"/>
              <a:t> να </a:t>
            </a:r>
            <a:r>
              <a:rPr lang="el-GR" sz="2800" dirty="0" smtClean="0"/>
              <a:t>μάθουν  </a:t>
            </a:r>
            <a:r>
              <a:rPr lang="el-GR" sz="2800" dirty="0"/>
              <a:t>περισσότερα για μια δεδομένη περιοχή με την προβολή των φωτογραφιών που άλλοι χρήστες έχουν </a:t>
            </a:r>
            <a:r>
              <a:rPr lang="el-GR" sz="2800" dirty="0" smtClean="0"/>
              <a:t>τραβήξει </a:t>
            </a:r>
            <a:r>
              <a:rPr lang="el-GR" sz="2800" dirty="0"/>
              <a:t>σε αυτόν τον τόπο. Η έδρα του </a:t>
            </a:r>
            <a:r>
              <a:rPr lang="el-GR" sz="2800" dirty="0" err="1"/>
              <a:t>Panoramio</a:t>
            </a:r>
            <a:r>
              <a:rPr lang="el-GR" sz="2800" dirty="0"/>
              <a:t> βρίσκεται στη Ζυρίχη  στα γραφεία της </a:t>
            </a:r>
            <a:r>
              <a:rPr lang="el-GR" sz="2800" dirty="0" err="1"/>
              <a:t>Google</a:t>
            </a:r>
            <a:r>
              <a:rPr lang="el-GR" sz="2800" dirty="0"/>
              <a:t> στην Ελβετία.</a:t>
            </a:r>
          </a:p>
        </p:txBody>
      </p:sp>
      <p:sp>
        <p:nvSpPr>
          <p:cNvPr id="3" name="Θέση περιεχομένου 2"/>
          <p:cNvSpPr>
            <a:spLocks noGrp="1"/>
          </p:cNvSpPr>
          <p:nvPr>
            <p:ph idx="1"/>
          </p:nvPr>
        </p:nvSpPr>
        <p:spPr>
          <a:xfrm>
            <a:off x="0" y="1"/>
            <a:ext cx="12192000" cy="1200150"/>
          </a:xfrm>
        </p:spPr>
        <p:txBody>
          <a:bodyPr>
            <a:normAutofit/>
          </a:bodyPr>
          <a:lstStyle/>
          <a:p>
            <a:pPr lvl="1">
              <a:buFont typeface="Wingdings" panose="05000000000000000000" pitchFamily="2" charset="2"/>
              <a:buChar char="v"/>
            </a:pPr>
            <a:r>
              <a:rPr lang="el-GR" sz="3400" dirty="0" smtClean="0"/>
              <a:t> </a:t>
            </a:r>
            <a:r>
              <a:rPr lang="en-US" sz="3400" dirty="0" err="1" smtClean="0"/>
              <a:t>Panoramio</a:t>
            </a:r>
            <a:r>
              <a:rPr lang="en-US" sz="3400" dirty="0" smtClean="0"/>
              <a:t> </a:t>
            </a:r>
            <a:endParaRPr lang="el-GR" sz="3400" dirty="0"/>
          </a:p>
        </p:txBody>
      </p:sp>
    </p:spTree>
    <p:extLst>
      <p:ext uri="{BB962C8B-B14F-4D97-AF65-F5344CB8AC3E}">
        <p14:creationId xmlns:p14="http://schemas.microsoft.com/office/powerpoint/2010/main" val="382933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0844" y="1286933"/>
            <a:ext cx="9418320" cy="5074356"/>
          </a:xfrm>
        </p:spPr>
        <p:txBody>
          <a:bodyPr>
            <a:normAutofit/>
          </a:bodyPr>
          <a:lstStyle/>
          <a:p>
            <a:pPr algn="just"/>
            <a:r>
              <a:rPr lang="el-GR" sz="2800" dirty="0"/>
              <a:t>Οι Χάρτες </a:t>
            </a:r>
            <a:r>
              <a:rPr lang="el-GR" sz="2800" dirty="0" err="1"/>
              <a:t>Google</a:t>
            </a:r>
            <a:r>
              <a:rPr lang="el-GR" sz="2800" dirty="0"/>
              <a:t> </a:t>
            </a:r>
            <a:r>
              <a:rPr lang="el-GR" sz="2800" dirty="0" smtClean="0"/>
              <a:t>είναι μια υπηρεσία </a:t>
            </a:r>
            <a:r>
              <a:rPr lang="el-GR" sz="2800" dirty="0"/>
              <a:t>χαρτογράφησης στο Διαδίκτυο. Η εφαρμογή και η τεχνολογία της υπηρεσίας παρέχεται από την </a:t>
            </a:r>
            <a:r>
              <a:rPr lang="el-GR" sz="2800" dirty="0" err="1"/>
              <a:t>Google</a:t>
            </a:r>
            <a:r>
              <a:rPr lang="el-GR" sz="2800" dirty="0"/>
              <a:t> και υποστηρίζει πολλές υπηρεσίες που βασίζονται σε χάρτες, συμπεριλαμβανομένου της ιστοσελίδας "Χάρτες </a:t>
            </a:r>
            <a:r>
              <a:rPr lang="el-GR" sz="2800" dirty="0" err="1"/>
              <a:t>Google</a:t>
            </a:r>
            <a:r>
              <a:rPr lang="el-GR" sz="2800" dirty="0"/>
              <a:t>". Προσφέρει χάρτες δρόμων και σχεδιαστή διαδρομών για μεταφορές με τα πόδια, αυτοκίνητο, </a:t>
            </a:r>
            <a:r>
              <a:rPr lang="el-GR" sz="2800" dirty="0" smtClean="0"/>
              <a:t>ποδήλατο </a:t>
            </a:r>
            <a:r>
              <a:rPr lang="el-GR" sz="2800" dirty="0"/>
              <a:t>ή μέσα μαζικής μεταφοράς. Περιλαμβάνει επίσης εντοπισμό των επιχειρήσεων που βρίσκονται σε πόλεις σε πολλές χώρες σε όλο τον κόσμο.</a:t>
            </a:r>
          </a:p>
        </p:txBody>
      </p:sp>
      <p:sp>
        <p:nvSpPr>
          <p:cNvPr id="3" name="Θέση περιεχομένου 2"/>
          <p:cNvSpPr>
            <a:spLocks noGrp="1"/>
          </p:cNvSpPr>
          <p:nvPr>
            <p:ph idx="1"/>
          </p:nvPr>
        </p:nvSpPr>
        <p:spPr>
          <a:xfrm>
            <a:off x="0" y="0"/>
            <a:ext cx="12192000" cy="1371599"/>
          </a:xfrm>
        </p:spPr>
        <p:txBody>
          <a:bodyPr/>
          <a:lstStyle/>
          <a:p>
            <a:pPr lvl="1">
              <a:buFont typeface="Wingdings" panose="05000000000000000000" pitchFamily="2" charset="2"/>
              <a:buChar char="v"/>
            </a:pPr>
            <a:r>
              <a:rPr lang="el-GR" sz="3600" dirty="0" smtClean="0"/>
              <a:t> </a:t>
            </a:r>
            <a:r>
              <a:rPr lang="en-US" sz="3600" dirty="0" smtClean="0"/>
              <a:t>Maps</a:t>
            </a:r>
            <a:endParaRPr lang="el-GR" sz="3600" dirty="0"/>
          </a:p>
        </p:txBody>
      </p:sp>
    </p:spTree>
    <p:extLst>
      <p:ext uri="{BB962C8B-B14F-4D97-AF65-F5344CB8AC3E}">
        <p14:creationId xmlns:p14="http://schemas.microsoft.com/office/powerpoint/2010/main" val="42361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46666" y="1230491"/>
            <a:ext cx="10250311" cy="5480754"/>
          </a:xfrm>
        </p:spPr>
        <p:txBody>
          <a:bodyPr>
            <a:normAutofit fontScale="90000"/>
          </a:bodyPr>
          <a:lstStyle/>
          <a:p>
            <a:pPr algn="just"/>
            <a:r>
              <a:rPr lang="el-GR" sz="2800" dirty="0"/>
              <a:t>Η </a:t>
            </a:r>
            <a:r>
              <a:rPr lang="el-GR" sz="2800" dirty="0" smtClean="0"/>
              <a:t>Αναζήτηση </a:t>
            </a:r>
            <a:r>
              <a:rPr lang="en-US" sz="2800" dirty="0" smtClean="0"/>
              <a:t>GOOGLE </a:t>
            </a:r>
            <a:r>
              <a:rPr lang="el-GR" sz="2800" dirty="0" smtClean="0"/>
              <a:t>είναι μια</a:t>
            </a:r>
            <a:r>
              <a:rPr lang="en-US" sz="2800" dirty="0" smtClean="0"/>
              <a:t> </a:t>
            </a:r>
            <a:r>
              <a:rPr lang="el-GR" sz="2800" dirty="0" smtClean="0"/>
              <a:t>μηχανή </a:t>
            </a:r>
            <a:r>
              <a:rPr lang="el-GR" sz="2800" dirty="0"/>
              <a:t>αναζήτησης που ανήκει στην </a:t>
            </a:r>
            <a:r>
              <a:rPr lang="el-GR" sz="2800" dirty="0" err="1"/>
              <a:t>Google</a:t>
            </a:r>
            <a:r>
              <a:rPr lang="el-GR" sz="2800" dirty="0"/>
              <a:t>. Η </a:t>
            </a:r>
            <a:r>
              <a:rPr lang="el-GR" sz="2800" dirty="0" smtClean="0"/>
              <a:t>Αναζήτηση </a:t>
            </a:r>
            <a:r>
              <a:rPr lang="en-US" sz="2800" dirty="0" smtClean="0"/>
              <a:t>GOOGLE </a:t>
            </a:r>
            <a:r>
              <a:rPr lang="el-GR" sz="2800" dirty="0" smtClean="0"/>
              <a:t>είναι η πιο </a:t>
            </a:r>
            <a:r>
              <a:rPr lang="el-GR" sz="2800" dirty="0"/>
              <a:t>χρησιμοποιημένη μηχανή </a:t>
            </a:r>
            <a:r>
              <a:rPr lang="el-GR" sz="2800" dirty="0" smtClean="0"/>
              <a:t>αναζήτησης </a:t>
            </a:r>
            <a:r>
              <a:rPr lang="el-GR" sz="2800" dirty="0"/>
              <a:t>του Παγκόσμιου Ιστού, με πάνω από τρία δισεκατομμύρια αναζητήσεις κάθε μέρα.</a:t>
            </a:r>
            <a:br>
              <a:rPr lang="el-GR" sz="2800" dirty="0"/>
            </a:br>
            <a:r>
              <a:rPr lang="el-GR" sz="2800" dirty="0"/>
              <a:t>Η σειρά των αποτελεσμάτων των αναζητήσεων βασίζεται, εν μέρει, σε ένα βαθμό προτεραιότητας που ονομάζεται </a:t>
            </a:r>
            <a:r>
              <a:rPr lang="el-GR" sz="2800" dirty="0" err="1"/>
              <a:t>PageRank</a:t>
            </a:r>
            <a:r>
              <a:rPr lang="el-GR" sz="2800" dirty="0"/>
              <a:t>. Ο</a:t>
            </a:r>
            <a:r>
              <a:rPr lang="el-GR" sz="2800" dirty="0" smtClean="0"/>
              <a:t> </a:t>
            </a:r>
            <a:r>
              <a:rPr lang="el-GR" sz="2800" dirty="0"/>
              <a:t>κύριος σκοπός της </a:t>
            </a:r>
            <a:r>
              <a:rPr lang="el-GR" sz="2800" dirty="0" smtClean="0"/>
              <a:t>αναζήτησης </a:t>
            </a:r>
            <a:r>
              <a:rPr lang="en-US" sz="2800" dirty="0" smtClean="0"/>
              <a:t>GOOGLE </a:t>
            </a:r>
            <a:r>
              <a:rPr lang="el-GR" sz="2800" dirty="0" smtClean="0"/>
              <a:t>είναι </a:t>
            </a:r>
            <a:r>
              <a:rPr lang="el-GR" sz="2800" dirty="0"/>
              <a:t>να ψάχνει για </a:t>
            </a:r>
            <a:r>
              <a:rPr lang="el-GR" sz="2800" dirty="0" smtClean="0"/>
              <a:t>κείμεν</a:t>
            </a:r>
            <a:r>
              <a:rPr lang="el-GR" sz="2800" dirty="0"/>
              <a:t>α</a:t>
            </a:r>
            <a:r>
              <a:rPr lang="el-GR" sz="2800" dirty="0" smtClean="0"/>
              <a:t> </a:t>
            </a:r>
            <a:r>
              <a:rPr lang="el-GR" sz="2800" dirty="0"/>
              <a:t>σε δημόσια προσβάσιμα έγγραφα που παρέχονται από </a:t>
            </a:r>
            <a:r>
              <a:rPr lang="el-GR" sz="2800" dirty="0" err="1"/>
              <a:t>σέρβερ</a:t>
            </a:r>
            <a:r>
              <a:rPr lang="el-GR" sz="2800" dirty="0" smtClean="0"/>
              <a:t>, </a:t>
            </a:r>
            <a:r>
              <a:rPr lang="el-GR" sz="2800" dirty="0"/>
              <a:t>Η </a:t>
            </a:r>
            <a:r>
              <a:rPr lang="el-GR" sz="2800" dirty="0" smtClean="0"/>
              <a:t>Αναζήτηση </a:t>
            </a:r>
            <a:r>
              <a:rPr lang="en-US" sz="2800" dirty="0" smtClean="0"/>
              <a:t>GOOGLE </a:t>
            </a:r>
            <a:r>
              <a:rPr lang="el-GR" sz="2800" dirty="0" smtClean="0"/>
              <a:t>αρχικά </a:t>
            </a:r>
            <a:r>
              <a:rPr lang="el-GR" sz="2800" dirty="0"/>
              <a:t>αναπτύχθηκε από τον </a:t>
            </a:r>
            <a:r>
              <a:rPr lang="el-GR" sz="2800" dirty="0" err="1"/>
              <a:t>Λάρρυ</a:t>
            </a:r>
            <a:r>
              <a:rPr lang="el-GR" sz="2800" dirty="0"/>
              <a:t> </a:t>
            </a:r>
            <a:r>
              <a:rPr lang="el-GR" sz="2800" dirty="0" err="1"/>
              <a:t>Πέιτζ</a:t>
            </a:r>
            <a:r>
              <a:rPr lang="el-GR" sz="2800" dirty="0"/>
              <a:t> και τον </a:t>
            </a:r>
            <a:r>
              <a:rPr lang="el-GR" sz="2800" dirty="0" err="1"/>
              <a:t>Σεργκέι</a:t>
            </a:r>
            <a:r>
              <a:rPr lang="el-GR" sz="2800" dirty="0"/>
              <a:t> </a:t>
            </a:r>
            <a:r>
              <a:rPr lang="el-GR" sz="2800" dirty="0" err="1"/>
              <a:t>Μπριν</a:t>
            </a:r>
            <a:r>
              <a:rPr lang="el-GR" sz="2800" dirty="0"/>
              <a:t> </a:t>
            </a:r>
            <a:r>
              <a:rPr lang="el-GR" sz="2800" dirty="0" smtClean="0"/>
              <a:t>το </a:t>
            </a:r>
            <a:r>
              <a:rPr lang="el-GR" sz="2800" dirty="0"/>
              <a:t>1997.</a:t>
            </a:r>
            <a:r>
              <a:rPr lang="el-GR" sz="2000" dirty="0"/>
              <a:t/>
            </a:r>
            <a:br>
              <a:rPr lang="el-GR" sz="2000" dirty="0"/>
            </a:br>
            <a:endParaRPr lang="el-GR" sz="2000" dirty="0"/>
          </a:p>
        </p:txBody>
      </p:sp>
      <p:sp>
        <p:nvSpPr>
          <p:cNvPr id="3" name="Θέση περιεχομένου 2"/>
          <p:cNvSpPr>
            <a:spLocks noGrp="1"/>
          </p:cNvSpPr>
          <p:nvPr>
            <p:ph idx="1"/>
          </p:nvPr>
        </p:nvSpPr>
        <p:spPr>
          <a:xfrm>
            <a:off x="0" y="1"/>
            <a:ext cx="12192000" cy="1377244"/>
          </a:xfrm>
        </p:spPr>
        <p:txBody>
          <a:bodyPr/>
          <a:lstStyle/>
          <a:p>
            <a:pPr lvl="1">
              <a:buFont typeface="Wingdings" panose="05000000000000000000" pitchFamily="2" charset="2"/>
              <a:buChar char="v"/>
            </a:pPr>
            <a:r>
              <a:rPr lang="el-GR" sz="3400" dirty="0" smtClean="0"/>
              <a:t> </a:t>
            </a:r>
            <a:r>
              <a:rPr lang="en-US" sz="3400" dirty="0" smtClean="0"/>
              <a:t>Search</a:t>
            </a:r>
            <a:endParaRPr lang="el-GR" sz="3400" dirty="0"/>
          </a:p>
        </p:txBody>
      </p:sp>
    </p:spTree>
    <p:extLst>
      <p:ext uri="{BB962C8B-B14F-4D97-AF65-F5344CB8AC3E}">
        <p14:creationId xmlns:p14="http://schemas.microsoft.com/office/powerpoint/2010/main" val="22984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43915" y="1219201"/>
            <a:ext cx="9587018" cy="5283200"/>
          </a:xfrm>
        </p:spPr>
        <p:txBody>
          <a:bodyPr/>
          <a:lstStyle/>
          <a:p>
            <a:pPr algn="just"/>
            <a:r>
              <a:rPr lang="el-GR" sz="3600" dirty="0"/>
              <a:t>Το </a:t>
            </a:r>
            <a:r>
              <a:rPr lang="el-GR" sz="3600" dirty="0" err="1" smtClean="0"/>
              <a:t>Googl</a:t>
            </a:r>
            <a:r>
              <a:rPr lang="en-US" sz="3600" dirty="0" smtClean="0"/>
              <a:t>e</a:t>
            </a:r>
            <a:r>
              <a:rPr lang="en-US" sz="3600" b="1" dirty="0" smtClean="0"/>
              <a:t>+ </a:t>
            </a:r>
            <a:r>
              <a:rPr lang="el-GR" sz="3600" dirty="0" smtClean="0"/>
              <a:t>είναι </a:t>
            </a:r>
            <a:r>
              <a:rPr lang="el-GR" sz="3600" dirty="0"/>
              <a:t>μια υπηρεσία κοινωνικής δικτύωσης που ανήκει και λειτουργεί υπό την </a:t>
            </a:r>
            <a:r>
              <a:rPr lang="el-GR" sz="3600" dirty="0" err="1" smtClean="0"/>
              <a:t>Google</a:t>
            </a:r>
            <a:r>
              <a:rPr lang="el-GR" sz="3600" dirty="0" smtClean="0"/>
              <a:t>.</a:t>
            </a:r>
            <a:r>
              <a:rPr lang="en-US" sz="3600" dirty="0" smtClean="0"/>
              <a:t> </a:t>
            </a:r>
            <a:r>
              <a:rPr lang="el-GR" sz="3600" dirty="0"/>
              <a:t>Τ</a:t>
            </a:r>
            <a:r>
              <a:rPr lang="el-GR" sz="3600" dirty="0" smtClean="0"/>
              <a:t>ο </a:t>
            </a:r>
            <a:r>
              <a:rPr lang="en-US" sz="3600" dirty="0" smtClean="0"/>
              <a:t>Google+ </a:t>
            </a:r>
            <a:r>
              <a:rPr lang="el-GR" sz="3600" dirty="0"/>
              <a:t>Είναι ο δεύτερος μεγαλύτερος </a:t>
            </a:r>
            <a:r>
              <a:rPr lang="el-GR" sz="3600" dirty="0" err="1" smtClean="0"/>
              <a:t>ιστότοπος</a:t>
            </a:r>
            <a:r>
              <a:rPr lang="el-GR" sz="3600" dirty="0" smtClean="0"/>
              <a:t> </a:t>
            </a:r>
            <a:r>
              <a:rPr lang="el-GR" sz="3600" dirty="0"/>
              <a:t>κοινωνικής δικτύωσης στο κόσμο μετά το Facebook</a:t>
            </a:r>
            <a:r>
              <a:rPr lang="el-GR" sz="3600" dirty="0" smtClean="0"/>
              <a:t>.</a:t>
            </a:r>
            <a:r>
              <a:rPr lang="en-US" sz="3600" dirty="0" smtClean="0"/>
              <a:t> </a:t>
            </a:r>
            <a:r>
              <a:rPr lang="el-GR" sz="3600" dirty="0"/>
              <a:t>Οι εγγεγραμμένοι χρήστες τον </a:t>
            </a:r>
            <a:r>
              <a:rPr lang="el-GR" sz="3600" dirty="0" smtClean="0"/>
              <a:t>Οκτώβριο </a:t>
            </a:r>
            <a:r>
              <a:rPr lang="el-GR" sz="3600" dirty="0"/>
              <a:t>του 2013 </a:t>
            </a:r>
            <a:r>
              <a:rPr lang="el-GR" sz="3600" dirty="0" smtClean="0"/>
              <a:t>ήταν περίπου </a:t>
            </a:r>
            <a:r>
              <a:rPr lang="el-GR" sz="3600" dirty="0"/>
              <a:t>540 εκ.</a:t>
            </a:r>
          </a:p>
        </p:txBody>
      </p:sp>
      <p:sp>
        <p:nvSpPr>
          <p:cNvPr id="3" name="Θέση περιεχομένου 2"/>
          <p:cNvSpPr>
            <a:spLocks noGrp="1"/>
          </p:cNvSpPr>
          <p:nvPr>
            <p:ph idx="1"/>
          </p:nvPr>
        </p:nvSpPr>
        <p:spPr>
          <a:xfrm>
            <a:off x="0" y="-2821"/>
            <a:ext cx="12192000" cy="1222022"/>
          </a:xfrm>
        </p:spPr>
        <p:txBody>
          <a:bodyPr/>
          <a:lstStyle/>
          <a:p>
            <a:pPr lvl="1">
              <a:buFont typeface="Wingdings" panose="05000000000000000000" pitchFamily="2" charset="2"/>
              <a:buChar char="v"/>
            </a:pPr>
            <a:r>
              <a:rPr lang="el-GR" sz="3400" dirty="0" smtClean="0"/>
              <a:t> </a:t>
            </a:r>
            <a:r>
              <a:rPr lang="en-US" sz="3400" dirty="0" smtClean="0"/>
              <a:t>Plus</a:t>
            </a:r>
            <a:endParaRPr lang="el-GR" sz="3400" dirty="0"/>
          </a:p>
        </p:txBody>
      </p:sp>
    </p:spTree>
    <p:extLst>
      <p:ext uri="{BB962C8B-B14F-4D97-AF65-F5344CB8AC3E}">
        <p14:creationId xmlns:p14="http://schemas.microsoft.com/office/powerpoint/2010/main" val="206213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0110" y="1017272"/>
            <a:ext cx="9624060" cy="5932168"/>
          </a:xfrm>
        </p:spPr>
        <p:txBody>
          <a:bodyPr>
            <a:normAutofit/>
          </a:bodyPr>
          <a:lstStyle/>
          <a:p>
            <a:pPr algn="just"/>
            <a:r>
              <a:rPr lang="el-GR" sz="3200" dirty="0" err="1"/>
              <a:t>To</a:t>
            </a:r>
            <a:r>
              <a:rPr lang="el-GR" sz="3200" dirty="0"/>
              <a:t> </a:t>
            </a:r>
            <a:r>
              <a:rPr lang="el-GR" sz="3200" dirty="0" err="1"/>
              <a:t>Google</a:t>
            </a:r>
            <a:r>
              <a:rPr lang="el-GR" sz="3200" dirty="0"/>
              <a:t> </a:t>
            </a:r>
            <a:r>
              <a:rPr lang="el-GR" sz="3200" dirty="0" err="1"/>
              <a:t>Glass</a:t>
            </a:r>
            <a:r>
              <a:rPr lang="el-GR" sz="3200" dirty="0"/>
              <a:t> είναι "υπολογιστής που φοριέται</a:t>
            </a:r>
            <a:r>
              <a:rPr lang="el-GR" sz="3200" dirty="0" smtClean="0"/>
              <a:t>" </a:t>
            </a:r>
            <a:r>
              <a:rPr lang="el-GR" sz="3200" dirty="0"/>
              <a:t>και αναπτύσσεται από την </a:t>
            </a:r>
            <a:r>
              <a:rPr lang="el-GR" sz="3200" dirty="0" err="1"/>
              <a:t>Google</a:t>
            </a:r>
            <a:r>
              <a:rPr lang="el-GR" sz="3200" dirty="0"/>
              <a:t>. Το </a:t>
            </a:r>
            <a:r>
              <a:rPr lang="el-GR" sz="3200" dirty="0" err="1"/>
              <a:t>Google</a:t>
            </a:r>
            <a:r>
              <a:rPr lang="el-GR" sz="3200" dirty="0"/>
              <a:t> </a:t>
            </a:r>
            <a:r>
              <a:rPr lang="el-GR" sz="3200" dirty="0" err="1"/>
              <a:t>Glass</a:t>
            </a:r>
            <a:r>
              <a:rPr lang="el-GR" sz="3200" dirty="0"/>
              <a:t> έχει το σχήμα ενός ζευγαριού γυαλιά και φοριέται στο κεφάλι. Αντί για γυάλινους φακούς διαθέτει μια οθόνη στο ύψος του δεξιού ματιού και προσφέρει επαυξημένη εμπειρία της πραγματικότητας.</a:t>
            </a:r>
          </a:p>
        </p:txBody>
      </p:sp>
      <p:sp>
        <p:nvSpPr>
          <p:cNvPr id="3" name="Θέση περιεχομένου 2"/>
          <p:cNvSpPr>
            <a:spLocks noGrp="1"/>
          </p:cNvSpPr>
          <p:nvPr>
            <p:ph idx="1"/>
          </p:nvPr>
        </p:nvSpPr>
        <p:spPr>
          <a:xfrm>
            <a:off x="0" y="1"/>
            <a:ext cx="12192000" cy="925830"/>
          </a:xfrm>
        </p:spPr>
        <p:txBody>
          <a:bodyPr>
            <a:normAutofit/>
          </a:bodyPr>
          <a:lstStyle/>
          <a:p>
            <a:pPr lvl="1">
              <a:buFont typeface="Wingdings" panose="05000000000000000000" pitchFamily="2" charset="2"/>
              <a:buChar char="v"/>
            </a:pPr>
            <a:r>
              <a:rPr lang="el-GR" sz="3400" dirty="0" smtClean="0"/>
              <a:t> </a:t>
            </a:r>
            <a:r>
              <a:rPr lang="en-US" sz="3400" dirty="0" smtClean="0"/>
              <a:t>Glass</a:t>
            </a:r>
            <a:endParaRPr lang="el-GR" sz="3400" dirty="0"/>
          </a:p>
        </p:txBody>
      </p:sp>
    </p:spTree>
    <p:extLst>
      <p:ext uri="{BB962C8B-B14F-4D97-AF65-F5344CB8AC3E}">
        <p14:creationId xmlns:p14="http://schemas.microsoft.com/office/powerpoint/2010/main" val="394823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239000"/>
          </a:xfrm>
          <a:prstGeom prst="rect">
            <a:avLst/>
          </a:prstGeom>
        </p:spPr>
      </p:pic>
    </p:spTree>
    <p:extLst>
      <p:ext uri="{BB962C8B-B14F-4D97-AF65-F5344CB8AC3E}">
        <p14:creationId xmlns:p14="http://schemas.microsoft.com/office/powerpoint/2010/main" val="5838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193</TotalTime>
  <Words>1005</Words>
  <Application>Microsoft Office PowerPoint</Application>
  <PresentationFormat>Ευρεία οθόνη</PresentationFormat>
  <Paragraphs>52</Paragraphs>
  <Slides>19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Arial</vt:lpstr>
      <vt:lpstr>Century Gothic</vt:lpstr>
      <vt:lpstr>Wingdings</vt:lpstr>
      <vt:lpstr>Wingdings 3</vt:lpstr>
      <vt:lpstr>Ιόν</vt:lpstr>
      <vt:lpstr>GOOGLE</vt:lpstr>
      <vt:lpstr> ΠΡΟΙΟΝΤΑ ΚΑΙ ΥΠΗΡΕΣΙΕΣ ΤΗΣ GOOGLE </vt:lpstr>
      <vt:lpstr>Ο Picasa είναι ένας από τους ιστότοπους της Google για την αποθήκευση φωτογραφιών. Ο αρχικός της δημιουργός ήταν η Lifescape Inc., αλλά αργότερα κάτοχος του έγινε η Google. To Picasa δημιουργήθηκε το 2002 και τα υποστηριζόμενα λειτουργικά συστήματα είναι Windows και OS X. </vt:lpstr>
      <vt:lpstr>Το Panoramio είναι μια διαδικτυακή εφαρμογή για φωτογραφίες από όλο τον κόσμο και ανήκει στην Google. Δεκτές φωτογραφίες ανεβαίνουν στο site και μπορούν να βρεθούν μέσα από άλλες εφαρμογές της Google όπως το Google Earth και το Google Maps. Στόχος της ιστοσελίδας είναι να επιτρέψει στους χρήστες του Google Earth να μάθουν  περισσότερα για μια δεδομένη περιοχή με την προβολή των φωτογραφιών που άλλοι χρήστες έχουν τραβήξει σε αυτόν τον τόπο. Η έδρα του Panoramio βρίσκεται στη Ζυρίχη  στα γραφεία της Google στην Ελβετία.</vt:lpstr>
      <vt:lpstr>Οι Χάρτες Google είναι μια υπηρεσία χαρτογράφησης στο Διαδίκτυο. Η εφαρμογή και η τεχνολογία της υπηρεσίας παρέχεται από την Google και υποστηρίζει πολλές υπηρεσίες που βασίζονται σε χάρτες, συμπεριλαμβανομένου της ιστοσελίδας "Χάρτες Google". Προσφέρει χάρτες δρόμων και σχεδιαστή διαδρομών για μεταφορές με τα πόδια, αυτοκίνητο, ποδήλατο ή μέσα μαζικής μεταφοράς. Περιλαμβάνει επίσης εντοπισμό των επιχειρήσεων που βρίσκονται σε πόλεις σε πολλές χώρες σε όλο τον κόσμο.</vt:lpstr>
      <vt:lpstr>Η Αναζήτηση GOOGLE είναι μια μηχανή αναζήτησης που ανήκει στην Google. Η Αναζήτηση GOOGLE είναι η πιο χρησιμοποιημένη μηχανή αναζήτησης του Παγκόσμιου Ιστού, με πάνω από τρία δισεκατομμύρια αναζητήσεις κάθε μέρα. Η σειρά των αποτελεσμάτων των αναζητήσεων βασίζεται, εν μέρει, σε ένα βαθμό προτεραιότητας που ονομάζεται PageRank. Ο κύριος σκοπός της αναζήτησης GOOGLE είναι να ψάχνει για κείμενα σε δημόσια προσβάσιμα έγγραφα που παρέχονται από σέρβερ, Η Αναζήτηση GOOGLE αρχικά αναπτύχθηκε από τον Λάρρυ Πέιτζ και τον Σεργκέι Μπριν το 1997. </vt:lpstr>
      <vt:lpstr>Το Google+ είναι μια υπηρεσία κοινωνικής δικτύωσης που ανήκει και λειτουργεί υπό την Google. Το Google+ Είναι ο δεύτερος μεγαλύτερος ιστότοπος κοινωνικής δικτύωσης στο κόσμο μετά το Facebook. Οι εγγεγραμμένοι χρήστες τον Οκτώβριο του 2013 ήταν περίπου 540 εκ.</vt:lpstr>
      <vt:lpstr>To Google Glass είναι "υπολογιστής που φοριέται" και αναπτύσσεται από την Google. Το Google Glass έχει το σχήμα ενός ζευγαριού γυαλιά και φοριέται στο κεφάλι. Αντί για γυάλινους φακούς διαθέτει μια οθόνη στο ύψος του δεξιού ματιού και προσφέρει επαυξημένη εμπειρία της πραγματικότητας.</vt:lpstr>
      <vt:lpstr>Παρουσίαση του PowerPoint</vt:lpstr>
      <vt:lpstr>Το Google Wallet είναι ένα σύστημα πληρωμών μέσω κινητού που αναπτύχθηκε από την Google το οποίο επιτρέπει στους χρήστες του να αποθηκεύουν τις χρεωστικές κάρτες τους καθώς και τις πιστωτικές και τις κάρτες δώρων τους . Το Wallet  μπορεί να χρησιμοποιήσει την τεχνολογία NFC για να μπορούν οι χρήστες να κάνουν ασφαλείς, γρήγορες και εύκολες πληρωμές  αγγίζοντας απλώς το τηλέφωνο σε οποιοδήποτε ταμείο PayPass. </vt:lpstr>
      <vt:lpstr>Το Google Goggles είναι μια εφαρμογή για κινητά που αναπτύχθηκε από την Google. Χρησιμοποιείται για τις αναζητήσεις με βάση τις εικόνες που λαμβάνει. Για παράδειγμα, λαμβάνοντας μια φωτογραφία ενός αξιοθέατου αυτό  αναζητά πληροφορίες σχετικά με αυτό, ή λαμβάνοντας μια φωτογραφία του barcode ενός προϊόντος αυτό αναζητά για πληροφορίες σχετικά με το προϊόν.</vt:lpstr>
      <vt:lpstr>Το Google Docs είναι ένα δωρεάν, web-based πρόγραμμα επεξεργασίας κειμένου, υπολογιστικών φύλλων, και παρουσίασης τα οποία είναι όλα μέρος μιας σουίτας εφαρμογών γραφείου που προσφέρονται από την Google στο πλαίσιο της υπηρεσίας του Google Drive. Η σουίτα επιτρέπει στους χρήστες να δημιουργούν και να επεξεργάζονται έγγραφα σε απευθείας σύνδεση, ενώ συνεργάζονται με άλλους χρήστες ταυτόχρονα.</vt:lpstr>
      <vt:lpstr> Hangouts </vt:lpstr>
      <vt:lpstr> Blogger</vt:lpstr>
      <vt:lpstr>Youtube</vt:lpstr>
      <vt:lpstr> Earth</vt:lpstr>
      <vt:lpstr>Και τέλος…</vt:lpstr>
      <vt:lpstr> Gmail</vt:lpstr>
      <vt:lpstr>Σας ευχαριστούμε για την προσοχή σας.                                                                   Α’3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dc:title>
  <dc:creator>Ελευθερία</dc:creator>
  <cp:lastModifiedBy>Ελευθερία</cp:lastModifiedBy>
  <cp:revision>26</cp:revision>
  <dcterms:created xsi:type="dcterms:W3CDTF">2015-01-20T09:07:24Z</dcterms:created>
  <dcterms:modified xsi:type="dcterms:W3CDTF">2015-01-27T10:22:58Z</dcterms:modified>
</cp:coreProperties>
</file>